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5"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bin Medium" panose="020B0604020202020204" charset="0"/>
      <p:regular r:id="rId21"/>
    </p:embeddedFont>
    <p:embeddedFont>
      <p:font typeface="Cabin Italics" panose="020B0604020202020204" charset="0"/>
      <p:regular r:id="rId22"/>
    </p:embeddedFont>
    <p:embeddedFont>
      <p:font typeface="Calibri" panose="020F0502020204030204" pitchFamily="34" charset="0"/>
      <p:regular r:id="rId23"/>
      <p:bold r:id="rId24"/>
      <p:italic r:id="rId25"/>
      <p:boldItalic r:id="rId26"/>
    </p:embeddedFont>
    <p:embeddedFont>
      <p:font typeface="Cabin"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33" d="100"/>
          <a:sy n="33" d="100"/>
        </p:scale>
        <p:origin x="1954" y="8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42EC78-EA0C-4CC8-8F08-EF59CF91AE4D}" type="doc">
      <dgm:prSet loTypeId="urn:microsoft.com/office/officeart/2005/8/layout/vList3" loCatId="list" qsTypeId="urn:microsoft.com/office/officeart/2005/8/quickstyle/simple1" qsCatId="simple" csTypeId="urn:microsoft.com/office/officeart/2005/8/colors/accent1_2" csCatId="accent1" phldr="1"/>
      <dgm:spPr/>
    </dgm:pt>
    <dgm:pt modelId="{265FB39D-10B8-47DA-8155-F75F93432E29}">
      <dgm:prSet phldrT="[Text]" custT="1"/>
      <dgm:spPr>
        <a:solidFill>
          <a:schemeClr val="accent4">
            <a:lumMod val="60000"/>
            <a:lumOff val="40000"/>
          </a:schemeClr>
        </a:solidFill>
      </dgm:spPr>
      <dgm:t>
        <a:bodyPr/>
        <a:lstStyle/>
        <a:p>
          <a:r>
            <a:rPr lang="en-US" sz="2800" dirty="0" err="1" smtClean="0">
              <a:latin typeface="Times New Roman" panose="02020603050405020304" pitchFamily="18" charset="0"/>
              <a:cs typeface="Times New Roman" panose="02020603050405020304" pitchFamily="18" charset="0"/>
            </a:rPr>
            <a:t>Vận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tốc</a:t>
          </a:r>
          <a:endParaRPr lang="en-US" sz="2800" dirty="0">
            <a:latin typeface="Times New Roman" panose="02020603050405020304" pitchFamily="18" charset="0"/>
            <a:cs typeface="Times New Roman" panose="02020603050405020304" pitchFamily="18" charset="0"/>
          </a:endParaRPr>
        </a:p>
      </dgm:t>
    </dgm:pt>
    <dgm:pt modelId="{8C90AA4E-7AF8-4CAA-9BA6-8AC225BD9121}" type="parTrans" cxnId="{4A2EFF3B-DEE3-4CF9-AC3F-46983F67FA88}">
      <dgm:prSet/>
      <dgm:spPr/>
      <dgm:t>
        <a:bodyPr/>
        <a:lstStyle/>
        <a:p>
          <a:endParaRPr lang="en-US"/>
        </a:p>
      </dgm:t>
    </dgm:pt>
    <dgm:pt modelId="{CBF5994A-72ED-4C4D-A812-BFAE2F15C6D6}" type="sibTrans" cxnId="{4A2EFF3B-DEE3-4CF9-AC3F-46983F67FA88}">
      <dgm:prSet/>
      <dgm:spPr/>
      <dgm:t>
        <a:bodyPr/>
        <a:lstStyle/>
        <a:p>
          <a:endParaRPr lang="en-US"/>
        </a:p>
      </dgm:t>
    </dgm:pt>
    <dgm:pt modelId="{7E6892B9-E1C3-415D-B842-ED76C0514947}">
      <dgm:prSet phldrT="[Text]" custT="1"/>
      <dgm:spPr>
        <a:solidFill>
          <a:schemeClr val="accent5">
            <a:lumMod val="60000"/>
            <a:lumOff val="40000"/>
          </a:schemeClr>
        </a:solidFill>
      </dgm:spPr>
      <dgm:t>
        <a:bodyPr/>
        <a:lstStyle/>
        <a:p>
          <a:r>
            <a:rPr lang="en-US" sz="2800" dirty="0" err="1" smtClean="0">
              <a:latin typeface="Times New Roman" panose="02020603050405020304" pitchFamily="18" charset="0"/>
              <a:cs typeface="Times New Roman" panose="02020603050405020304" pitchFamily="18" charset="0"/>
            </a:rPr>
            <a:t>Vị</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tốt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nhân</a:t>
          </a:r>
          <a:endParaRPr lang="en-US" sz="2800" dirty="0">
            <a:latin typeface="Times New Roman" panose="02020603050405020304" pitchFamily="18" charset="0"/>
            <a:cs typeface="Times New Roman" panose="02020603050405020304" pitchFamily="18" charset="0"/>
          </a:endParaRPr>
        </a:p>
      </dgm:t>
    </dgm:pt>
    <dgm:pt modelId="{117A75A1-DFBD-4EE0-A97B-2AD3017438ED}" type="parTrans" cxnId="{7F3D023D-E744-402E-9190-9517A23B56C1}">
      <dgm:prSet/>
      <dgm:spPr/>
      <dgm:t>
        <a:bodyPr/>
        <a:lstStyle/>
        <a:p>
          <a:endParaRPr lang="en-US"/>
        </a:p>
      </dgm:t>
    </dgm:pt>
    <dgm:pt modelId="{E78195D8-2FB7-49F8-87EC-C6F01A9F2BC2}" type="sibTrans" cxnId="{7F3D023D-E744-402E-9190-9517A23B56C1}">
      <dgm:prSet/>
      <dgm:spPr/>
      <dgm:t>
        <a:bodyPr/>
        <a:lstStyle/>
        <a:p>
          <a:endParaRPr lang="en-US"/>
        </a:p>
      </dgm:t>
    </dgm:pt>
    <dgm:pt modelId="{4E09C1BC-357A-449A-B2E3-C42BAEB9CBF2}">
      <dgm:prSet phldrT="[Text]" custT="1"/>
      <dgm:spPr>
        <a:solidFill>
          <a:schemeClr val="accent6">
            <a:lumMod val="60000"/>
            <a:lumOff val="40000"/>
          </a:schemeClr>
        </a:solidFill>
      </dgm:spPr>
      <dgm:t>
        <a:bodyPr/>
        <a:lstStyle/>
        <a:p>
          <a:r>
            <a:rPr lang="en-US" sz="2800" dirty="0" err="1" smtClean="0">
              <a:latin typeface="Times New Roman" panose="02020603050405020304" pitchFamily="18" charset="0"/>
              <a:cs typeface="Times New Roman" panose="02020603050405020304" pitchFamily="18" charset="0"/>
            </a:rPr>
            <a:t>Vị</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tốt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nhất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toàn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cục</a:t>
          </a:r>
          <a:endParaRPr lang="en-US" sz="2800" dirty="0">
            <a:latin typeface="Times New Roman" panose="02020603050405020304" pitchFamily="18" charset="0"/>
            <a:cs typeface="Times New Roman" panose="02020603050405020304" pitchFamily="18" charset="0"/>
          </a:endParaRPr>
        </a:p>
      </dgm:t>
    </dgm:pt>
    <dgm:pt modelId="{5765149F-C050-4F58-BBE5-47FB73AA86DF}" type="parTrans" cxnId="{1AC53E27-A678-4659-B9E3-9EED43442CA7}">
      <dgm:prSet/>
      <dgm:spPr/>
      <dgm:t>
        <a:bodyPr/>
        <a:lstStyle/>
        <a:p>
          <a:endParaRPr lang="en-US"/>
        </a:p>
      </dgm:t>
    </dgm:pt>
    <dgm:pt modelId="{9550DAA2-D67C-4788-A425-631E2300F136}" type="sibTrans" cxnId="{1AC53E27-A678-4659-B9E3-9EED43442CA7}">
      <dgm:prSet/>
      <dgm:spPr/>
      <dgm:t>
        <a:bodyPr/>
        <a:lstStyle/>
        <a:p>
          <a:endParaRPr lang="en-US"/>
        </a:p>
      </dgm:t>
    </dgm:pt>
    <dgm:pt modelId="{324F702D-F519-4D58-8810-C0EB358DF95B}" type="pres">
      <dgm:prSet presAssocID="{B042EC78-EA0C-4CC8-8F08-EF59CF91AE4D}" presName="linearFlow" presStyleCnt="0">
        <dgm:presLayoutVars>
          <dgm:dir/>
          <dgm:resizeHandles val="exact"/>
        </dgm:presLayoutVars>
      </dgm:prSet>
      <dgm:spPr/>
    </dgm:pt>
    <dgm:pt modelId="{9A689C8C-F3F0-46B2-8533-92B8D757DE71}" type="pres">
      <dgm:prSet presAssocID="{265FB39D-10B8-47DA-8155-F75F93432E29}" presName="composite" presStyleCnt="0"/>
      <dgm:spPr/>
    </dgm:pt>
    <dgm:pt modelId="{961E3C08-FA7A-46CB-BF6D-F12700EF841E}" type="pres">
      <dgm:prSet presAssocID="{265FB39D-10B8-47DA-8155-F75F93432E29}" presName="imgShp" presStyleLbl="fgImgPlace1" presStyleIdx="0" presStyleCnt="3"/>
      <dgm:spPr/>
    </dgm:pt>
    <dgm:pt modelId="{A7CD6A37-8EED-463D-B29C-52E9186511E5}" type="pres">
      <dgm:prSet presAssocID="{265FB39D-10B8-47DA-8155-F75F93432E29}" presName="txShp" presStyleLbl="node1" presStyleIdx="0" presStyleCnt="3">
        <dgm:presLayoutVars>
          <dgm:bulletEnabled val="1"/>
        </dgm:presLayoutVars>
      </dgm:prSet>
      <dgm:spPr/>
      <dgm:t>
        <a:bodyPr/>
        <a:lstStyle/>
        <a:p>
          <a:endParaRPr lang="en-US"/>
        </a:p>
      </dgm:t>
    </dgm:pt>
    <dgm:pt modelId="{7A2FDB46-6147-40AC-8E0E-273CFEAF3034}" type="pres">
      <dgm:prSet presAssocID="{CBF5994A-72ED-4C4D-A812-BFAE2F15C6D6}" presName="spacing" presStyleCnt="0"/>
      <dgm:spPr/>
    </dgm:pt>
    <dgm:pt modelId="{0D871581-F8C9-4594-97A4-EA00FB706A42}" type="pres">
      <dgm:prSet presAssocID="{7E6892B9-E1C3-415D-B842-ED76C0514947}" presName="composite" presStyleCnt="0"/>
      <dgm:spPr/>
    </dgm:pt>
    <dgm:pt modelId="{9C9509DD-A063-431D-9038-1BB73623D5B6}" type="pres">
      <dgm:prSet presAssocID="{7E6892B9-E1C3-415D-B842-ED76C0514947}" presName="imgShp" presStyleLbl="fgImgPlace1" presStyleIdx="1" presStyleCnt="3"/>
      <dgm:spPr/>
    </dgm:pt>
    <dgm:pt modelId="{18CF1DB6-8AF9-4772-AA69-43AF16824AE6}" type="pres">
      <dgm:prSet presAssocID="{7E6892B9-E1C3-415D-B842-ED76C0514947}" presName="txShp" presStyleLbl="node1" presStyleIdx="1" presStyleCnt="3">
        <dgm:presLayoutVars>
          <dgm:bulletEnabled val="1"/>
        </dgm:presLayoutVars>
      </dgm:prSet>
      <dgm:spPr/>
      <dgm:t>
        <a:bodyPr/>
        <a:lstStyle/>
        <a:p>
          <a:endParaRPr lang="en-US"/>
        </a:p>
      </dgm:t>
    </dgm:pt>
    <dgm:pt modelId="{A18DD45B-C9D5-43D4-BA0E-52BD309F222A}" type="pres">
      <dgm:prSet presAssocID="{E78195D8-2FB7-49F8-87EC-C6F01A9F2BC2}" presName="spacing" presStyleCnt="0"/>
      <dgm:spPr/>
    </dgm:pt>
    <dgm:pt modelId="{4AAE01F6-5C66-43DB-A5B1-96F7D36E7D6F}" type="pres">
      <dgm:prSet presAssocID="{4E09C1BC-357A-449A-B2E3-C42BAEB9CBF2}" presName="composite" presStyleCnt="0"/>
      <dgm:spPr/>
    </dgm:pt>
    <dgm:pt modelId="{FDF5BC86-6C99-4DEE-9B4B-130A71B55D03}" type="pres">
      <dgm:prSet presAssocID="{4E09C1BC-357A-449A-B2E3-C42BAEB9CBF2}" presName="imgShp" presStyleLbl="fgImgPlace1" presStyleIdx="2" presStyleCnt="3"/>
      <dgm:spPr/>
    </dgm:pt>
    <dgm:pt modelId="{D10E9DF6-95BD-48C3-941B-63469E677641}" type="pres">
      <dgm:prSet presAssocID="{4E09C1BC-357A-449A-B2E3-C42BAEB9CBF2}" presName="txShp" presStyleLbl="node1" presStyleIdx="2" presStyleCnt="3">
        <dgm:presLayoutVars>
          <dgm:bulletEnabled val="1"/>
        </dgm:presLayoutVars>
      </dgm:prSet>
      <dgm:spPr/>
      <dgm:t>
        <a:bodyPr/>
        <a:lstStyle/>
        <a:p>
          <a:endParaRPr lang="en-US"/>
        </a:p>
      </dgm:t>
    </dgm:pt>
  </dgm:ptLst>
  <dgm:cxnLst>
    <dgm:cxn modelId="{4A2EFF3B-DEE3-4CF9-AC3F-46983F67FA88}" srcId="{B042EC78-EA0C-4CC8-8F08-EF59CF91AE4D}" destId="{265FB39D-10B8-47DA-8155-F75F93432E29}" srcOrd="0" destOrd="0" parTransId="{8C90AA4E-7AF8-4CAA-9BA6-8AC225BD9121}" sibTransId="{CBF5994A-72ED-4C4D-A812-BFAE2F15C6D6}"/>
    <dgm:cxn modelId="{808E967C-5671-45F1-970C-B48121F4C60F}" type="presOf" srcId="{B042EC78-EA0C-4CC8-8F08-EF59CF91AE4D}" destId="{324F702D-F519-4D58-8810-C0EB358DF95B}" srcOrd="0" destOrd="0" presId="urn:microsoft.com/office/officeart/2005/8/layout/vList3"/>
    <dgm:cxn modelId="{7F3D023D-E744-402E-9190-9517A23B56C1}" srcId="{B042EC78-EA0C-4CC8-8F08-EF59CF91AE4D}" destId="{7E6892B9-E1C3-415D-B842-ED76C0514947}" srcOrd="1" destOrd="0" parTransId="{117A75A1-DFBD-4EE0-A97B-2AD3017438ED}" sibTransId="{E78195D8-2FB7-49F8-87EC-C6F01A9F2BC2}"/>
    <dgm:cxn modelId="{91CBDA48-814C-42E4-8035-A4B344E2D616}" type="presOf" srcId="{7E6892B9-E1C3-415D-B842-ED76C0514947}" destId="{18CF1DB6-8AF9-4772-AA69-43AF16824AE6}" srcOrd="0" destOrd="0" presId="urn:microsoft.com/office/officeart/2005/8/layout/vList3"/>
    <dgm:cxn modelId="{1AC53E27-A678-4659-B9E3-9EED43442CA7}" srcId="{B042EC78-EA0C-4CC8-8F08-EF59CF91AE4D}" destId="{4E09C1BC-357A-449A-B2E3-C42BAEB9CBF2}" srcOrd="2" destOrd="0" parTransId="{5765149F-C050-4F58-BBE5-47FB73AA86DF}" sibTransId="{9550DAA2-D67C-4788-A425-631E2300F136}"/>
    <dgm:cxn modelId="{32C9DD72-4B5C-4A4D-9236-2F6F609D3E58}" type="presOf" srcId="{4E09C1BC-357A-449A-B2E3-C42BAEB9CBF2}" destId="{D10E9DF6-95BD-48C3-941B-63469E677641}" srcOrd="0" destOrd="0" presId="urn:microsoft.com/office/officeart/2005/8/layout/vList3"/>
    <dgm:cxn modelId="{85E2F7DD-874B-494F-8A76-ED392E7B64CC}" type="presOf" srcId="{265FB39D-10B8-47DA-8155-F75F93432E29}" destId="{A7CD6A37-8EED-463D-B29C-52E9186511E5}" srcOrd="0" destOrd="0" presId="urn:microsoft.com/office/officeart/2005/8/layout/vList3"/>
    <dgm:cxn modelId="{15FCF464-7FC0-4E23-B2EF-F6D0F6F53A25}" type="presParOf" srcId="{324F702D-F519-4D58-8810-C0EB358DF95B}" destId="{9A689C8C-F3F0-46B2-8533-92B8D757DE71}" srcOrd="0" destOrd="0" presId="urn:microsoft.com/office/officeart/2005/8/layout/vList3"/>
    <dgm:cxn modelId="{913DCC85-ABA7-4502-9C5F-2909CE6CC5EA}" type="presParOf" srcId="{9A689C8C-F3F0-46B2-8533-92B8D757DE71}" destId="{961E3C08-FA7A-46CB-BF6D-F12700EF841E}" srcOrd="0" destOrd="0" presId="urn:microsoft.com/office/officeart/2005/8/layout/vList3"/>
    <dgm:cxn modelId="{18E1AA78-DDB0-494D-9D96-A912780774DD}" type="presParOf" srcId="{9A689C8C-F3F0-46B2-8533-92B8D757DE71}" destId="{A7CD6A37-8EED-463D-B29C-52E9186511E5}" srcOrd="1" destOrd="0" presId="urn:microsoft.com/office/officeart/2005/8/layout/vList3"/>
    <dgm:cxn modelId="{D82D2F6F-0B34-445E-974C-C6855EE8D7F9}" type="presParOf" srcId="{324F702D-F519-4D58-8810-C0EB358DF95B}" destId="{7A2FDB46-6147-40AC-8E0E-273CFEAF3034}" srcOrd="1" destOrd="0" presId="urn:microsoft.com/office/officeart/2005/8/layout/vList3"/>
    <dgm:cxn modelId="{62B368E6-F1C0-4619-8D38-5DF6EA62E450}" type="presParOf" srcId="{324F702D-F519-4D58-8810-C0EB358DF95B}" destId="{0D871581-F8C9-4594-97A4-EA00FB706A42}" srcOrd="2" destOrd="0" presId="urn:microsoft.com/office/officeart/2005/8/layout/vList3"/>
    <dgm:cxn modelId="{33A99DC7-7921-4869-B78F-B16A5F5EA1B7}" type="presParOf" srcId="{0D871581-F8C9-4594-97A4-EA00FB706A42}" destId="{9C9509DD-A063-431D-9038-1BB73623D5B6}" srcOrd="0" destOrd="0" presId="urn:microsoft.com/office/officeart/2005/8/layout/vList3"/>
    <dgm:cxn modelId="{E9AD08E9-D8BA-452F-BEE0-DB7C5506E071}" type="presParOf" srcId="{0D871581-F8C9-4594-97A4-EA00FB706A42}" destId="{18CF1DB6-8AF9-4772-AA69-43AF16824AE6}" srcOrd="1" destOrd="0" presId="urn:microsoft.com/office/officeart/2005/8/layout/vList3"/>
    <dgm:cxn modelId="{0FBA3618-AA0E-4A0E-AB99-D487D87F36C6}" type="presParOf" srcId="{324F702D-F519-4D58-8810-C0EB358DF95B}" destId="{A18DD45B-C9D5-43D4-BA0E-52BD309F222A}" srcOrd="3" destOrd="0" presId="urn:microsoft.com/office/officeart/2005/8/layout/vList3"/>
    <dgm:cxn modelId="{7A5D42E3-D2FF-4D97-AD6C-E48F4EC24398}" type="presParOf" srcId="{324F702D-F519-4D58-8810-C0EB358DF95B}" destId="{4AAE01F6-5C66-43DB-A5B1-96F7D36E7D6F}" srcOrd="4" destOrd="0" presId="urn:microsoft.com/office/officeart/2005/8/layout/vList3"/>
    <dgm:cxn modelId="{739832AF-E3E4-4032-94AC-ADF5C719F36F}" type="presParOf" srcId="{4AAE01F6-5C66-43DB-A5B1-96F7D36E7D6F}" destId="{FDF5BC86-6C99-4DEE-9B4B-130A71B55D03}" srcOrd="0" destOrd="0" presId="urn:microsoft.com/office/officeart/2005/8/layout/vList3"/>
    <dgm:cxn modelId="{499B210C-3C29-4128-ACC7-5369A6467DFF}" type="presParOf" srcId="{4AAE01F6-5C66-43DB-A5B1-96F7D36E7D6F}" destId="{D10E9DF6-95BD-48C3-941B-63469E677641}"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42EC78-EA0C-4CC8-8F08-EF59CF91AE4D}" type="doc">
      <dgm:prSet loTypeId="urn:microsoft.com/office/officeart/2005/8/layout/vList3" loCatId="list" qsTypeId="urn:microsoft.com/office/officeart/2005/8/quickstyle/simple1" qsCatId="simple" csTypeId="urn:microsoft.com/office/officeart/2005/8/colors/accent1_2" csCatId="accent1" phldr="1"/>
      <dgm:spPr/>
    </dgm:pt>
    <dgm:pt modelId="{265FB39D-10B8-47DA-8155-F75F93432E29}">
      <dgm:prSet phldrT="[Text]" custT="1"/>
      <dgm:spPr/>
      <dgm:t>
        <a:bodyPr/>
        <a:lstStyle/>
        <a:p>
          <a:r>
            <a:rPr lang="en-US" sz="2800" dirty="0" err="1" smtClean="0">
              <a:latin typeface="Times New Roman" panose="02020603050405020304" pitchFamily="18" charset="0"/>
              <a:cs typeface="Times New Roman" panose="02020603050405020304" pitchFamily="18" charset="0"/>
            </a:rPr>
            <a:t>Phần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tử</a:t>
          </a:r>
          <a:endParaRPr lang="en-US" sz="2800" dirty="0">
            <a:latin typeface="Times New Roman" panose="02020603050405020304" pitchFamily="18" charset="0"/>
            <a:cs typeface="Times New Roman" panose="02020603050405020304" pitchFamily="18" charset="0"/>
          </a:endParaRPr>
        </a:p>
      </dgm:t>
    </dgm:pt>
    <dgm:pt modelId="{8C90AA4E-7AF8-4CAA-9BA6-8AC225BD9121}" type="parTrans" cxnId="{4A2EFF3B-DEE3-4CF9-AC3F-46983F67FA88}">
      <dgm:prSet/>
      <dgm:spPr/>
      <dgm:t>
        <a:bodyPr/>
        <a:lstStyle/>
        <a:p>
          <a:endParaRPr lang="en-US"/>
        </a:p>
      </dgm:t>
    </dgm:pt>
    <dgm:pt modelId="{CBF5994A-72ED-4C4D-A812-BFAE2F15C6D6}" type="sibTrans" cxnId="{4A2EFF3B-DEE3-4CF9-AC3F-46983F67FA88}">
      <dgm:prSet/>
      <dgm:spPr/>
      <dgm:t>
        <a:bodyPr/>
        <a:lstStyle/>
        <a:p>
          <a:endParaRPr lang="en-US"/>
        </a:p>
      </dgm:t>
    </dgm:pt>
    <dgm:pt modelId="{7E6892B9-E1C3-415D-B842-ED76C0514947}">
      <dgm:prSet phldrT="[Text]" custT="1"/>
      <dgm:spPr>
        <a:solidFill>
          <a:schemeClr val="accent1">
            <a:lumMod val="60000"/>
            <a:lumOff val="40000"/>
          </a:schemeClr>
        </a:solidFill>
      </dgm:spPr>
      <dgm:t>
        <a:bodyPr/>
        <a:lstStyle/>
        <a:p>
          <a:r>
            <a:rPr lang="en-US" sz="2800" dirty="0" err="1" smtClean="0">
              <a:latin typeface="Times New Roman" panose="02020603050405020304" pitchFamily="18" charset="0"/>
              <a:cs typeface="Times New Roman" panose="02020603050405020304" pitchFamily="18" charset="0"/>
            </a:rPr>
            <a:t>Bầy</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đàn</a:t>
          </a:r>
          <a:endParaRPr lang="en-US" sz="2800" dirty="0">
            <a:latin typeface="Times New Roman" panose="02020603050405020304" pitchFamily="18" charset="0"/>
            <a:cs typeface="Times New Roman" panose="02020603050405020304" pitchFamily="18" charset="0"/>
          </a:endParaRPr>
        </a:p>
      </dgm:t>
    </dgm:pt>
    <dgm:pt modelId="{117A75A1-DFBD-4EE0-A97B-2AD3017438ED}" type="parTrans" cxnId="{7F3D023D-E744-402E-9190-9517A23B56C1}">
      <dgm:prSet/>
      <dgm:spPr/>
      <dgm:t>
        <a:bodyPr/>
        <a:lstStyle/>
        <a:p>
          <a:endParaRPr lang="en-US"/>
        </a:p>
      </dgm:t>
    </dgm:pt>
    <dgm:pt modelId="{E78195D8-2FB7-49F8-87EC-C6F01A9F2BC2}" type="sibTrans" cxnId="{7F3D023D-E744-402E-9190-9517A23B56C1}">
      <dgm:prSet/>
      <dgm:spPr/>
      <dgm:t>
        <a:bodyPr/>
        <a:lstStyle/>
        <a:p>
          <a:endParaRPr lang="en-US"/>
        </a:p>
      </dgm:t>
    </dgm:pt>
    <dgm:pt modelId="{4E09C1BC-357A-449A-B2E3-C42BAEB9CBF2}">
      <dgm:prSet phldrT="[Text]" custT="1"/>
      <dgm:spPr>
        <a:solidFill>
          <a:schemeClr val="accent2">
            <a:lumMod val="60000"/>
            <a:lumOff val="40000"/>
          </a:schemeClr>
        </a:solidFill>
      </dgm:spPr>
      <dgm:t>
        <a:bodyPr/>
        <a:lstStyle/>
        <a:p>
          <a:r>
            <a:rPr lang="en-US" sz="2800" dirty="0" err="1" smtClean="0">
              <a:latin typeface="Times New Roman" panose="02020603050405020304" pitchFamily="18" charset="0"/>
              <a:cs typeface="Times New Roman" panose="02020603050405020304" pitchFamily="18" charset="0"/>
            </a:rPr>
            <a:t>Vị</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trí</a:t>
          </a:r>
          <a:endParaRPr lang="en-US" sz="2800" dirty="0">
            <a:latin typeface="Times New Roman" panose="02020603050405020304" pitchFamily="18" charset="0"/>
            <a:cs typeface="Times New Roman" panose="02020603050405020304" pitchFamily="18" charset="0"/>
          </a:endParaRPr>
        </a:p>
      </dgm:t>
    </dgm:pt>
    <dgm:pt modelId="{5765149F-C050-4F58-BBE5-47FB73AA86DF}" type="parTrans" cxnId="{1AC53E27-A678-4659-B9E3-9EED43442CA7}">
      <dgm:prSet/>
      <dgm:spPr/>
      <dgm:t>
        <a:bodyPr/>
        <a:lstStyle/>
        <a:p>
          <a:endParaRPr lang="en-US"/>
        </a:p>
      </dgm:t>
    </dgm:pt>
    <dgm:pt modelId="{9550DAA2-D67C-4788-A425-631E2300F136}" type="sibTrans" cxnId="{1AC53E27-A678-4659-B9E3-9EED43442CA7}">
      <dgm:prSet/>
      <dgm:spPr/>
      <dgm:t>
        <a:bodyPr/>
        <a:lstStyle/>
        <a:p>
          <a:endParaRPr lang="en-US"/>
        </a:p>
      </dgm:t>
    </dgm:pt>
    <dgm:pt modelId="{324F702D-F519-4D58-8810-C0EB358DF95B}" type="pres">
      <dgm:prSet presAssocID="{B042EC78-EA0C-4CC8-8F08-EF59CF91AE4D}" presName="linearFlow" presStyleCnt="0">
        <dgm:presLayoutVars>
          <dgm:dir/>
          <dgm:resizeHandles val="exact"/>
        </dgm:presLayoutVars>
      </dgm:prSet>
      <dgm:spPr/>
    </dgm:pt>
    <dgm:pt modelId="{9A689C8C-F3F0-46B2-8533-92B8D757DE71}" type="pres">
      <dgm:prSet presAssocID="{265FB39D-10B8-47DA-8155-F75F93432E29}" presName="composite" presStyleCnt="0"/>
      <dgm:spPr/>
    </dgm:pt>
    <dgm:pt modelId="{961E3C08-FA7A-46CB-BF6D-F12700EF841E}" type="pres">
      <dgm:prSet presAssocID="{265FB39D-10B8-47DA-8155-F75F93432E29}" presName="imgShp" presStyleLbl="fgImgPlace1" presStyleIdx="0" presStyleCnt="3"/>
      <dgm:spPr/>
    </dgm:pt>
    <dgm:pt modelId="{A7CD6A37-8EED-463D-B29C-52E9186511E5}" type="pres">
      <dgm:prSet presAssocID="{265FB39D-10B8-47DA-8155-F75F93432E29}" presName="txShp" presStyleLbl="node1" presStyleIdx="0" presStyleCnt="3">
        <dgm:presLayoutVars>
          <dgm:bulletEnabled val="1"/>
        </dgm:presLayoutVars>
      </dgm:prSet>
      <dgm:spPr/>
      <dgm:t>
        <a:bodyPr/>
        <a:lstStyle/>
        <a:p>
          <a:endParaRPr lang="en-US"/>
        </a:p>
      </dgm:t>
    </dgm:pt>
    <dgm:pt modelId="{7A2FDB46-6147-40AC-8E0E-273CFEAF3034}" type="pres">
      <dgm:prSet presAssocID="{CBF5994A-72ED-4C4D-A812-BFAE2F15C6D6}" presName="spacing" presStyleCnt="0"/>
      <dgm:spPr/>
    </dgm:pt>
    <dgm:pt modelId="{0D871581-F8C9-4594-97A4-EA00FB706A42}" type="pres">
      <dgm:prSet presAssocID="{7E6892B9-E1C3-415D-B842-ED76C0514947}" presName="composite" presStyleCnt="0"/>
      <dgm:spPr/>
    </dgm:pt>
    <dgm:pt modelId="{9C9509DD-A063-431D-9038-1BB73623D5B6}" type="pres">
      <dgm:prSet presAssocID="{7E6892B9-E1C3-415D-B842-ED76C0514947}" presName="imgShp" presStyleLbl="fgImgPlace1" presStyleIdx="1" presStyleCnt="3"/>
      <dgm:spPr/>
    </dgm:pt>
    <dgm:pt modelId="{18CF1DB6-8AF9-4772-AA69-43AF16824AE6}" type="pres">
      <dgm:prSet presAssocID="{7E6892B9-E1C3-415D-B842-ED76C0514947}" presName="txShp" presStyleLbl="node1" presStyleIdx="1" presStyleCnt="3">
        <dgm:presLayoutVars>
          <dgm:bulletEnabled val="1"/>
        </dgm:presLayoutVars>
      </dgm:prSet>
      <dgm:spPr/>
      <dgm:t>
        <a:bodyPr/>
        <a:lstStyle/>
        <a:p>
          <a:endParaRPr lang="en-US"/>
        </a:p>
      </dgm:t>
    </dgm:pt>
    <dgm:pt modelId="{A18DD45B-C9D5-43D4-BA0E-52BD309F222A}" type="pres">
      <dgm:prSet presAssocID="{E78195D8-2FB7-49F8-87EC-C6F01A9F2BC2}" presName="spacing" presStyleCnt="0"/>
      <dgm:spPr/>
    </dgm:pt>
    <dgm:pt modelId="{4AAE01F6-5C66-43DB-A5B1-96F7D36E7D6F}" type="pres">
      <dgm:prSet presAssocID="{4E09C1BC-357A-449A-B2E3-C42BAEB9CBF2}" presName="composite" presStyleCnt="0"/>
      <dgm:spPr/>
    </dgm:pt>
    <dgm:pt modelId="{FDF5BC86-6C99-4DEE-9B4B-130A71B55D03}" type="pres">
      <dgm:prSet presAssocID="{4E09C1BC-357A-449A-B2E3-C42BAEB9CBF2}" presName="imgShp" presStyleLbl="fgImgPlace1" presStyleIdx="2" presStyleCnt="3"/>
      <dgm:spPr/>
    </dgm:pt>
    <dgm:pt modelId="{D10E9DF6-95BD-48C3-941B-63469E677641}" type="pres">
      <dgm:prSet presAssocID="{4E09C1BC-357A-449A-B2E3-C42BAEB9CBF2}" presName="txShp" presStyleLbl="node1" presStyleIdx="2" presStyleCnt="3">
        <dgm:presLayoutVars>
          <dgm:bulletEnabled val="1"/>
        </dgm:presLayoutVars>
      </dgm:prSet>
      <dgm:spPr/>
      <dgm:t>
        <a:bodyPr/>
        <a:lstStyle/>
        <a:p>
          <a:endParaRPr lang="en-US"/>
        </a:p>
      </dgm:t>
    </dgm:pt>
  </dgm:ptLst>
  <dgm:cxnLst>
    <dgm:cxn modelId="{808E967C-5671-45F1-970C-B48121F4C60F}" type="presOf" srcId="{B042EC78-EA0C-4CC8-8F08-EF59CF91AE4D}" destId="{324F702D-F519-4D58-8810-C0EB358DF95B}" srcOrd="0" destOrd="0" presId="urn:microsoft.com/office/officeart/2005/8/layout/vList3"/>
    <dgm:cxn modelId="{1AC53E27-A678-4659-B9E3-9EED43442CA7}" srcId="{B042EC78-EA0C-4CC8-8F08-EF59CF91AE4D}" destId="{4E09C1BC-357A-449A-B2E3-C42BAEB9CBF2}" srcOrd="2" destOrd="0" parTransId="{5765149F-C050-4F58-BBE5-47FB73AA86DF}" sibTransId="{9550DAA2-D67C-4788-A425-631E2300F136}"/>
    <dgm:cxn modelId="{32C9DD72-4B5C-4A4D-9236-2F6F609D3E58}" type="presOf" srcId="{4E09C1BC-357A-449A-B2E3-C42BAEB9CBF2}" destId="{D10E9DF6-95BD-48C3-941B-63469E677641}" srcOrd="0" destOrd="0" presId="urn:microsoft.com/office/officeart/2005/8/layout/vList3"/>
    <dgm:cxn modelId="{85E2F7DD-874B-494F-8A76-ED392E7B64CC}" type="presOf" srcId="{265FB39D-10B8-47DA-8155-F75F93432E29}" destId="{A7CD6A37-8EED-463D-B29C-52E9186511E5}" srcOrd="0" destOrd="0" presId="urn:microsoft.com/office/officeart/2005/8/layout/vList3"/>
    <dgm:cxn modelId="{4A2EFF3B-DEE3-4CF9-AC3F-46983F67FA88}" srcId="{B042EC78-EA0C-4CC8-8F08-EF59CF91AE4D}" destId="{265FB39D-10B8-47DA-8155-F75F93432E29}" srcOrd="0" destOrd="0" parTransId="{8C90AA4E-7AF8-4CAA-9BA6-8AC225BD9121}" sibTransId="{CBF5994A-72ED-4C4D-A812-BFAE2F15C6D6}"/>
    <dgm:cxn modelId="{91CBDA48-814C-42E4-8035-A4B344E2D616}" type="presOf" srcId="{7E6892B9-E1C3-415D-B842-ED76C0514947}" destId="{18CF1DB6-8AF9-4772-AA69-43AF16824AE6}" srcOrd="0" destOrd="0" presId="urn:microsoft.com/office/officeart/2005/8/layout/vList3"/>
    <dgm:cxn modelId="{7F3D023D-E744-402E-9190-9517A23B56C1}" srcId="{B042EC78-EA0C-4CC8-8F08-EF59CF91AE4D}" destId="{7E6892B9-E1C3-415D-B842-ED76C0514947}" srcOrd="1" destOrd="0" parTransId="{117A75A1-DFBD-4EE0-A97B-2AD3017438ED}" sibTransId="{E78195D8-2FB7-49F8-87EC-C6F01A9F2BC2}"/>
    <dgm:cxn modelId="{15FCF464-7FC0-4E23-B2EF-F6D0F6F53A25}" type="presParOf" srcId="{324F702D-F519-4D58-8810-C0EB358DF95B}" destId="{9A689C8C-F3F0-46B2-8533-92B8D757DE71}" srcOrd="0" destOrd="0" presId="urn:microsoft.com/office/officeart/2005/8/layout/vList3"/>
    <dgm:cxn modelId="{913DCC85-ABA7-4502-9C5F-2909CE6CC5EA}" type="presParOf" srcId="{9A689C8C-F3F0-46B2-8533-92B8D757DE71}" destId="{961E3C08-FA7A-46CB-BF6D-F12700EF841E}" srcOrd="0" destOrd="0" presId="urn:microsoft.com/office/officeart/2005/8/layout/vList3"/>
    <dgm:cxn modelId="{18E1AA78-DDB0-494D-9D96-A912780774DD}" type="presParOf" srcId="{9A689C8C-F3F0-46B2-8533-92B8D757DE71}" destId="{A7CD6A37-8EED-463D-B29C-52E9186511E5}" srcOrd="1" destOrd="0" presId="urn:microsoft.com/office/officeart/2005/8/layout/vList3"/>
    <dgm:cxn modelId="{D82D2F6F-0B34-445E-974C-C6855EE8D7F9}" type="presParOf" srcId="{324F702D-F519-4D58-8810-C0EB358DF95B}" destId="{7A2FDB46-6147-40AC-8E0E-273CFEAF3034}" srcOrd="1" destOrd="0" presId="urn:microsoft.com/office/officeart/2005/8/layout/vList3"/>
    <dgm:cxn modelId="{62B368E6-F1C0-4619-8D38-5DF6EA62E450}" type="presParOf" srcId="{324F702D-F519-4D58-8810-C0EB358DF95B}" destId="{0D871581-F8C9-4594-97A4-EA00FB706A42}" srcOrd="2" destOrd="0" presId="urn:microsoft.com/office/officeart/2005/8/layout/vList3"/>
    <dgm:cxn modelId="{33A99DC7-7921-4869-B78F-B16A5F5EA1B7}" type="presParOf" srcId="{0D871581-F8C9-4594-97A4-EA00FB706A42}" destId="{9C9509DD-A063-431D-9038-1BB73623D5B6}" srcOrd="0" destOrd="0" presId="urn:microsoft.com/office/officeart/2005/8/layout/vList3"/>
    <dgm:cxn modelId="{E9AD08E9-D8BA-452F-BEE0-DB7C5506E071}" type="presParOf" srcId="{0D871581-F8C9-4594-97A4-EA00FB706A42}" destId="{18CF1DB6-8AF9-4772-AA69-43AF16824AE6}" srcOrd="1" destOrd="0" presId="urn:microsoft.com/office/officeart/2005/8/layout/vList3"/>
    <dgm:cxn modelId="{0FBA3618-AA0E-4A0E-AB99-D487D87F36C6}" type="presParOf" srcId="{324F702D-F519-4D58-8810-C0EB358DF95B}" destId="{A18DD45B-C9D5-43D4-BA0E-52BD309F222A}" srcOrd="3" destOrd="0" presId="urn:microsoft.com/office/officeart/2005/8/layout/vList3"/>
    <dgm:cxn modelId="{7A5D42E3-D2FF-4D97-AD6C-E48F4EC24398}" type="presParOf" srcId="{324F702D-F519-4D58-8810-C0EB358DF95B}" destId="{4AAE01F6-5C66-43DB-A5B1-96F7D36E7D6F}" srcOrd="4" destOrd="0" presId="urn:microsoft.com/office/officeart/2005/8/layout/vList3"/>
    <dgm:cxn modelId="{739832AF-E3E4-4032-94AC-ADF5C719F36F}" type="presParOf" srcId="{4AAE01F6-5C66-43DB-A5B1-96F7D36E7D6F}" destId="{FDF5BC86-6C99-4DEE-9B4B-130A71B55D03}" srcOrd="0" destOrd="0" presId="urn:microsoft.com/office/officeart/2005/8/layout/vList3"/>
    <dgm:cxn modelId="{499B210C-3C29-4128-ACC7-5369A6467DFF}" type="presParOf" srcId="{4AAE01F6-5C66-43DB-A5B1-96F7D36E7D6F}" destId="{D10E9DF6-95BD-48C3-941B-63469E677641}" srcOrd="1" destOrd="0" presId="urn:microsoft.com/office/officeart/2005/8/layout/vList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42EC78-EA0C-4CC8-8F08-EF59CF91AE4D}" type="doc">
      <dgm:prSet loTypeId="urn:microsoft.com/office/officeart/2005/8/layout/vList3" loCatId="list" qsTypeId="urn:microsoft.com/office/officeart/2005/8/quickstyle/simple1" qsCatId="simple" csTypeId="urn:microsoft.com/office/officeart/2005/8/colors/accent1_2" csCatId="accent1" phldr="1"/>
      <dgm:spPr/>
    </dgm:pt>
    <dgm:pt modelId="{265FB39D-10B8-47DA-8155-F75F93432E29}">
      <dgm:prSet phldrT="[Text]" custT="1"/>
      <dgm:spPr>
        <a:solidFill>
          <a:schemeClr val="accent3">
            <a:lumMod val="60000"/>
            <a:lumOff val="40000"/>
          </a:schemeClr>
        </a:solidFill>
      </dgm:spPr>
      <dgm:t>
        <a:bodyPr/>
        <a:lstStyle/>
        <a:p>
          <a:r>
            <a:rPr lang="en-US" sz="2800" dirty="0" err="1" smtClean="0">
              <a:latin typeface="Times New Roman" panose="02020603050405020304" pitchFamily="18" charset="0"/>
              <a:cs typeface="Times New Roman" panose="02020603050405020304" pitchFamily="18" charset="0"/>
            </a:rPr>
            <a:t>Hàm</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mục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tiêu</a:t>
          </a:r>
          <a:endParaRPr lang="en-US" sz="2800" dirty="0">
            <a:latin typeface="Times New Roman" panose="02020603050405020304" pitchFamily="18" charset="0"/>
            <a:cs typeface="Times New Roman" panose="02020603050405020304" pitchFamily="18" charset="0"/>
          </a:endParaRPr>
        </a:p>
      </dgm:t>
    </dgm:pt>
    <dgm:pt modelId="{8C90AA4E-7AF8-4CAA-9BA6-8AC225BD9121}" type="parTrans" cxnId="{4A2EFF3B-DEE3-4CF9-AC3F-46983F67FA88}">
      <dgm:prSet/>
      <dgm:spPr/>
      <dgm:t>
        <a:bodyPr/>
        <a:lstStyle/>
        <a:p>
          <a:endParaRPr lang="en-US"/>
        </a:p>
      </dgm:t>
    </dgm:pt>
    <dgm:pt modelId="{CBF5994A-72ED-4C4D-A812-BFAE2F15C6D6}" type="sibTrans" cxnId="{4A2EFF3B-DEE3-4CF9-AC3F-46983F67FA88}">
      <dgm:prSet/>
      <dgm:spPr/>
      <dgm:t>
        <a:bodyPr/>
        <a:lstStyle/>
        <a:p>
          <a:endParaRPr lang="en-US"/>
        </a:p>
      </dgm:t>
    </dgm:pt>
    <dgm:pt modelId="{324F702D-F519-4D58-8810-C0EB358DF95B}" type="pres">
      <dgm:prSet presAssocID="{B042EC78-EA0C-4CC8-8F08-EF59CF91AE4D}" presName="linearFlow" presStyleCnt="0">
        <dgm:presLayoutVars>
          <dgm:dir/>
          <dgm:resizeHandles val="exact"/>
        </dgm:presLayoutVars>
      </dgm:prSet>
      <dgm:spPr/>
    </dgm:pt>
    <dgm:pt modelId="{9A689C8C-F3F0-46B2-8533-92B8D757DE71}" type="pres">
      <dgm:prSet presAssocID="{265FB39D-10B8-47DA-8155-F75F93432E29}" presName="composite" presStyleCnt="0"/>
      <dgm:spPr/>
    </dgm:pt>
    <dgm:pt modelId="{961E3C08-FA7A-46CB-BF6D-F12700EF841E}" type="pres">
      <dgm:prSet presAssocID="{265FB39D-10B8-47DA-8155-F75F93432E29}" presName="imgShp" presStyleLbl="fgImgPlace1" presStyleIdx="0" presStyleCnt="1" custLinFactNeighborX="21982" custLinFactNeighborY="886"/>
      <dgm:spPr/>
    </dgm:pt>
    <dgm:pt modelId="{A7CD6A37-8EED-463D-B29C-52E9186511E5}" type="pres">
      <dgm:prSet presAssocID="{265FB39D-10B8-47DA-8155-F75F93432E29}" presName="txShp" presStyleLbl="node1" presStyleIdx="0" presStyleCnt="1" custScaleX="87770">
        <dgm:presLayoutVars>
          <dgm:bulletEnabled val="1"/>
        </dgm:presLayoutVars>
      </dgm:prSet>
      <dgm:spPr/>
      <dgm:t>
        <a:bodyPr/>
        <a:lstStyle/>
        <a:p>
          <a:endParaRPr lang="en-US"/>
        </a:p>
      </dgm:t>
    </dgm:pt>
  </dgm:ptLst>
  <dgm:cxnLst>
    <dgm:cxn modelId="{808E967C-5671-45F1-970C-B48121F4C60F}" type="presOf" srcId="{B042EC78-EA0C-4CC8-8F08-EF59CF91AE4D}" destId="{324F702D-F519-4D58-8810-C0EB358DF95B}" srcOrd="0" destOrd="0" presId="urn:microsoft.com/office/officeart/2005/8/layout/vList3"/>
    <dgm:cxn modelId="{4A2EFF3B-DEE3-4CF9-AC3F-46983F67FA88}" srcId="{B042EC78-EA0C-4CC8-8F08-EF59CF91AE4D}" destId="{265FB39D-10B8-47DA-8155-F75F93432E29}" srcOrd="0" destOrd="0" parTransId="{8C90AA4E-7AF8-4CAA-9BA6-8AC225BD9121}" sibTransId="{CBF5994A-72ED-4C4D-A812-BFAE2F15C6D6}"/>
    <dgm:cxn modelId="{85E2F7DD-874B-494F-8A76-ED392E7B64CC}" type="presOf" srcId="{265FB39D-10B8-47DA-8155-F75F93432E29}" destId="{A7CD6A37-8EED-463D-B29C-52E9186511E5}" srcOrd="0" destOrd="0" presId="urn:microsoft.com/office/officeart/2005/8/layout/vList3"/>
    <dgm:cxn modelId="{15FCF464-7FC0-4E23-B2EF-F6D0F6F53A25}" type="presParOf" srcId="{324F702D-F519-4D58-8810-C0EB358DF95B}" destId="{9A689C8C-F3F0-46B2-8533-92B8D757DE71}" srcOrd="0" destOrd="0" presId="urn:microsoft.com/office/officeart/2005/8/layout/vList3"/>
    <dgm:cxn modelId="{913DCC85-ABA7-4502-9C5F-2909CE6CC5EA}" type="presParOf" srcId="{9A689C8C-F3F0-46B2-8533-92B8D757DE71}" destId="{961E3C08-FA7A-46CB-BF6D-F12700EF841E}" srcOrd="0" destOrd="0" presId="urn:microsoft.com/office/officeart/2005/8/layout/vList3"/>
    <dgm:cxn modelId="{18E1AA78-DDB0-494D-9D96-A912780774DD}" type="presParOf" srcId="{9A689C8C-F3F0-46B2-8533-92B8D757DE71}" destId="{A7CD6A37-8EED-463D-B29C-52E9186511E5}" srcOrd="1" destOrd="0" presId="urn:microsoft.com/office/officeart/2005/8/layout/vList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042EC78-EA0C-4CC8-8F08-EF59CF91AE4D}" type="doc">
      <dgm:prSet loTypeId="urn:microsoft.com/office/officeart/2005/8/layout/vList3" loCatId="list" qsTypeId="urn:microsoft.com/office/officeart/2005/8/quickstyle/simple1" qsCatId="simple" csTypeId="urn:microsoft.com/office/officeart/2005/8/colors/accent1_2" csCatId="accent1" phldr="1"/>
      <dgm:spPr/>
    </dgm:pt>
    <dgm:pt modelId="{265FB39D-10B8-47DA-8155-F75F93432E29}">
      <dgm:prSet phldrT="[Text]" custT="1"/>
      <dgm:spPr>
        <a:solidFill>
          <a:schemeClr val="bg2">
            <a:lumMod val="50000"/>
          </a:schemeClr>
        </a:solidFill>
      </dgm:spPr>
      <dgm:t>
        <a:bodyPr/>
        <a:lstStyle/>
        <a:p>
          <a:r>
            <a:rPr lang="en-US" sz="2800" dirty="0" err="1" smtClean="0">
              <a:latin typeface="Times New Roman" panose="02020603050405020304" pitchFamily="18" charset="0"/>
              <a:cs typeface="Times New Roman" panose="02020603050405020304" pitchFamily="18" charset="0"/>
            </a:rPr>
            <a:t>Phương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trình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cập</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nhật</a:t>
          </a:r>
          <a:endParaRPr lang="en-US" sz="2800" dirty="0">
            <a:latin typeface="Times New Roman" panose="02020603050405020304" pitchFamily="18" charset="0"/>
            <a:cs typeface="Times New Roman" panose="02020603050405020304" pitchFamily="18" charset="0"/>
          </a:endParaRPr>
        </a:p>
      </dgm:t>
    </dgm:pt>
    <dgm:pt modelId="{8C90AA4E-7AF8-4CAA-9BA6-8AC225BD9121}" type="parTrans" cxnId="{4A2EFF3B-DEE3-4CF9-AC3F-46983F67FA88}">
      <dgm:prSet/>
      <dgm:spPr/>
      <dgm:t>
        <a:bodyPr/>
        <a:lstStyle/>
        <a:p>
          <a:endParaRPr lang="en-US"/>
        </a:p>
      </dgm:t>
    </dgm:pt>
    <dgm:pt modelId="{CBF5994A-72ED-4C4D-A812-BFAE2F15C6D6}" type="sibTrans" cxnId="{4A2EFF3B-DEE3-4CF9-AC3F-46983F67FA88}">
      <dgm:prSet/>
      <dgm:spPr/>
      <dgm:t>
        <a:bodyPr/>
        <a:lstStyle/>
        <a:p>
          <a:endParaRPr lang="en-US"/>
        </a:p>
      </dgm:t>
    </dgm:pt>
    <dgm:pt modelId="{324F702D-F519-4D58-8810-C0EB358DF95B}" type="pres">
      <dgm:prSet presAssocID="{B042EC78-EA0C-4CC8-8F08-EF59CF91AE4D}" presName="linearFlow" presStyleCnt="0">
        <dgm:presLayoutVars>
          <dgm:dir/>
          <dgm:resizeHandles val="exact"/>
        </dgm:presLayoutVars>
      </dgm:prSet>
      <dgm:spPr/>
    </dgm:pt>
    <dgm:pt modelId="{9A689C8C-F3F0-46B2-8533-92B8D757DE71}" type="pres">
      <dgm:prSet presAssocID="{265FB39D-10B8-47DA-8155-F75F93432E29}" presName="composite" presStyleCnt="0"/>
      <dgm:spPr/>
    </dgm:pt>
    <dgm:pt modelId="{961E3C08-FA7A-46CB-BF6D-F12700EF841E}" type="pres">
      <dgm:prSet presAssocID="{265FB39D-10B8-47DA-8155-F75F93432E29}" presName="imgShp" presStyleLbl="fgImgPlace1" presStyleIdx="0" presStyleCnt="1" custLinFactNeighborX="21982" custLinFactNeighborY="886"/>
      <dgm:spPr/>
    </dgm:pt>
    <dgm:pt modelId="{A7CD6A37-8EED-463D-B29C-52E9186511E5}" type="pres">
      <dgm:prSet presAssocID="{265FB39D-10B8-47DA-8155-F75F93432E29}" presName="txShp" presStyleLbl="node1" presStyleIdx="0" presStyleCnt="1" custScaleX="87770">
        <dgm:presLayoutVars>
          <dgm:bulletEnabled val="1"/>
        </dgm:presLayoutVars>
      </dgm:prSet>
      <dgm:spPr/>
      <dgm:t>
        <a:bodyPr/>
        <a:lstStyle/>
        <a:p>
          <a:endParaRPr lang="en-US"/>
        </a:p>
      </dgm:t>
    </dgm:pt>
  </dgm:ptLst>
  <dgm:cxnLst>
    <dgm:cxn modelId="{808E967C-5671-45F1-970C-B48121F4C60F}" type="presOf" srcId="{B042EC78-EA0C-4CC8-8F08-EF59CF91AE4D}" destId="{324F702D-F519-4D58-8810-C0EB358DF95B}" srcOrd="0" destOrd="0" presId="urn:microsoft.com/office/officeart/2005/8/layout/vList3"/>
    <dgm:cxn modelId="{85E2F7DD-874B-494F-8A76-ED392E7B64CC}" type="presOf" srcId="{265FB39D-10B8-47DA-8155-F75F93432E29}" destId="{A7CD6A37-8EED-463D-B29C-52E9186511E5}" srcOrd="0" destOrd="0" presId="urn:microsoft.com/office/officeart/2005/8/layout/vList3"/>
    <dgm:cxn modelId="{4A2EFF3B-DEE3-4CF9-AC3F-46983F67FA88}" srcId="{B042EC78-EA0C-4CC8-8F08-EF59CF91AE4D}" destId="{265FB39D-10B8-47DA-8155-F75F93432E29}" srcOrd="0" destOrd="0" parTransId="{8C90AA4E-7AF8-4CAA-9BA6-8AC225BD9121}" sibTransId="{CBF5994A-72ED-4C4D-A812-BFAE2F15C6D6}"/>
    <dgm:cxn modelId="{15FCF464-7FC0-4E23-B2EF-F6D0F6F53A25}" type="presParOf" srcId="{324F702D-F519-4D58-8810-C0EB358DF95B}" destId="{9A689C8C-F3F0-46B2-8533-92B8D757DE71}" srcOrd="0" destOrd="0" presId="urn:microsoft.com/office/officeart/2005/8/layout/vList3"/>
    <dgm:cxn modelId="{913DCC85-ABA7-4502-9C5F-2909CE6CC5EA}" type="presParOf" srcId="{9A689C8C-F3F0-46B2-8533-92B8D757DE71}" destId="{961E3C08-FA7A-46CB-BF6D-F12700EF841E}" srcOrd="0" destOrd="0" presId="urn:microsoft.com/office/officeart/2005/8/layout/vList3"/>
    <dgm:cxn modelId="{18E1AA78-DDB0-494D-9D96-A912780774DD}" type="presParOf" srcId="{9A689C8C-F3F0-46B2-8533-92B8D757DE71}" destId="{A7CD6A37-8EED-463D-B29C-52E9186511E5}" srcOrd="1" destOrd="0" presId="urn:microsoft.com/office/officeart/2005/8/layout/vList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D6A37-8EED-463D-B29C-52E9186511E5}">
      <dsp:nvSpPr>
        <dsp:cNvPr id="0" name=""/>
        <dsp:cNvSpPr/>
      </dsp:nvSpPr>
      <dsp:spPr>
        <a:xfrm rot="10800000">
          <a:off x="1352776" y="3221"/>
          <a:ext cx="4227225" cy="1152095"/>
        </a:xfrm>
        <a:prstGeom prst="homePlate">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42" tIns="106680" rIns="199136"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anose="02020603050405020304" pitchFamily="18" charset="0"/>
              <a:cs typeface="Times New Roman" panose="02020603050405020304" pitchFamily="18" charset="0"/>
            </a:rPr>
            <a:t>Vận</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tốc</a:t>
          </a:r>
          <a:endParaRPr lang="en-US" sz="2800" kern="1200" dirty="0">
            <a:latin typeface="Times New Roman" panose="02020603050405020304" pitchFamily="18" charset="0"/>
            <a:cs typeface="Times New Roman" panose="02020603050405020304" pitchFamily="18" charset="0"/>
          </a:endParaRPr>
        </a:p>
      </dsp:txBody>
      <dsp:txXfrm rot="10800000">
        <a:off x="1640800" y="3221"/>
        <a:ext cx="3939201" cy="1152095"/>
      </dsp:txXfrm>
    </dsp:sp>
    <dsp:sp modelId="{961E3C08-FA7A-46CB-BF6D-F12700EF841E}">
      <dsp:nvSpPr>
        <dsp:cNvPr id="0" name=""/>
        <dsp:cNvSpPr/>
      </dsp:nvSpPr>
      <dsp:spPr>
        <a:xfrm>
          <a:off x="776728" y="3221"/>
          <a:ext cx="1152095" cy="115209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CF1DB6-8AF9-4772-AA69-43AF16824AE6}">
      <dsp:nvSpPr>
        <dsp:cNvPr id="0" name=""/>
        <dsp:cNvSpPr/>
      </dsp:nvSpPr>
      <dsp:spPr>
        <a:xfrm rot="10800000">
          <a:off x="1352776" y="1499225"/>
          <a:ext cx="4227225" cy="1152095"/>
        </a:xfrm>
        <a:prstGeom prst="homePlate">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42" tIns="106680" rIns="199136"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anose="02020603050405020304" pitchFamily="18" charset="0"/>
              <a:cs typeface="Times New Roman" panose="02020603050405020304" pitchFamily="18" charset="0"/>
            </a:rPr>
            <a:t>Vị</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trí</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tốt</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nhất</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cá</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nhân</a:t>
          </a:r>
          <a:endParaRPr lang="en-US" sz="2800" kern="1200" dirty="0">
            <a:latin typeface="Times New Roman" panose="02020603050405020304" pitchFamily="18" charset="0"/>
            <a:cs typeface="Times New Roman" panose="02020603050405020304" pitchFamily="18" charset="0"/>
          </a:endParaRPr>
        </a:p>
      </dsp:txBody>
      <dsp:txXfrm rot="10800000">
        <a:off x="1640800" y="1499225"/>
        <a:ext cx="3939201" cy="1152095"/>
      </dsp:txXfrm>
    </dsp:sp>
    <dsp:sp modelId="{9C9509DD-A063-431D-9038-1BB73623D5B6}">
      <dsp:nvSpPr>
        <dsp:cNvPr id="0" name=""/>
        <dsp:cNvSpPr/>
      </dsp:nvSpPr>
      <dsp:spPr>
        <a:xfrm>
          <a:off x="776728" y="1499225"/>
          <a:ext cx="1152095" cy="115209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0E9DF6-95BD-48C3-941B-63469E677641}">
      <dsp:nvSpPr>
        <dsp:cNvPr id="0" name=""/>
        <dsp:cNvSpPr/>
      </dsp:nvSpPr>
      <dsp:spPr>
        <a:xfrm rot="10800000">
          <a:off x="1352776" y="2995229"/>
          <a:ext cx="4227225" cy="1152095"/>
        </a:xfrm>
        <a:prstGeom prst="homePlate">
          <a:avLst/>
        </a:prstGeom>
        <a:solidFill>
          <a:schemeClr val="accent6">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42" tIns="106680" rIns="199136"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anose="02020603050405020304" pitchFamily="18" charset="0"/>
              <a:cs typeface="Times New Roman" panose="02020603050405020304" pitchFamily="18" charset="0"/>
            </a:rPr>
            <a:t>Vị</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trí</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tốt</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nhất</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toàn</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cục</a:t>
          </a:r>
          <a:endParaRPr lang="en-US" sz="2800" kern="1200" dirty="0">
            <a:latin typeface="Times New Roman" panose="02020603050405020304" pitchFamily="18" charset="0"/>
            <a:cs typeface="Times New Roman" panose="02020603050405020304" pitchFamily="18" charset="0"/>
          </a:endParaRPr>
        </a:p>
      </dsp:txBody>
      <dsp:txXfrm rot="10800000">
        <a:off x="1640800" y="2995229"/>
        <a:ext cx="3939201" cy="1152095"/>
      </dsp:txXfrm>
    </dsp:sp>
    <dsp:sp modelId="{FDF5BC86-6C99-4DEE-9B4B-130A71B55D03}">
      <dsp:nvSpPr>
        <dsp:cNvPr id="0" name=""/>
        <dsp:cNvSpPr/>
      </dsp:nvSpPr>
      <dsp:spPr>
        <a:xfrm>
          <a:off x="776728" y="2995229"/>
          <a:ext cx="1152095" cy="115209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D6A37-8EED-463D-B29C-52E9186511E5}">
      <dsp:nvSpPr>
        <dsp:cNvPr id="0" name=""/>
        <dsp:cNvSpPr/>
      </dsp:nvSpPr>
      <dsp:spPr>
        <a:xfrm rot="10800000">
          <a:off x="1352776" y="3221"/>
          <a:ext cx="4227225" cy="1152095"/>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42" tIns="106680" rIns="199136"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anose="02020603050405020304" pitchFamily="18" charset="0"/>
              <a:cs typeface="Times New Roman" panose="02020603050405020304" pitchFamily="18" charset="0"/>
            </a:rPr>
            <a:t>Phần</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tử</a:t>
          </a:r>
          <a:endParaRPr lang="en-US" sz="2800" kern="1200" dirty="0">
            <a:latin typeface="Times New Roman" panose="02020603050405020304" pitchFamily="18" charset="0"/>
            <a:cs typeface="Times New Roman" panose="02020603050405020304" pitchFamily="18" charset="0"/>
          </a:endParaRPr>
        </a:p>
      </dsp:txBody>
      <dsp:txXfrm rot="10800000">
        <a:off x="1640800" y="3221"/>
        <a:ext cx="3939201" cy="1152095"/>
      </dsp:txXfrm>
    </dsp:sp>
    <dsp:sp modelId="{961E3C08-FA7A-46CB-BF6D-F12700EF841E}">
      <dsp:nvSpPr>
        <dsp:cNvPr id="0" name=""/>
        <dsp:cNvSpPr/>
      </dsp:nvSpPr>
      <dsp:spPr>
        <a:xfrm>
          <a:off x="776728" y="3221"/>
          <a:ext cx="1152095" cy="115209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CF1DB6-8AF9-4772-AA69-43AF16824AE6}">
      <dsp:nvSpPr>
        <dsp:cNvPr id="0" name=""/>
        <dsp:cNvSpPr/>
      </dsp:nvSpPr>
      <dsp:spPr>
        <a:xfrm rot="10800000">
          <a:off x="1352776" y="1499225"/>
          <a:ext cx="4227225" cy="1152095"/>
        </a:xfrm>
        <a:prstGeom prst="homePlate">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42" tIns="106680" rIns="199136"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anose="02020603050405020304" pitchFamily="18" charset="0"/>
              <a:cs typeface="Times New Roman" panose="02020603050405020304" pitchFamily="18" charset="0"/>
            </a:rPr>
            <a:t>Bầy</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đàn</a:t>
          </a:r>
          <a:endParaRPr lang="en-US" sz="2800" kern="1200" dirty="0">
            <a:latin typeface="Times New Roman" panose="02020603050405020304" pitchFamily="18" charset="0"/>
            <a:cs typeface="Times New Roman" panose="02020603050405020304" pitchFamily="18" charset="0"/>
          </a:endParaRPr>
        </a:p>
      </dsp:txBody>
      <dsp:txXfrm rot="10800000">
        <a:off x="1640800" y="1499225"/>
        <a:ext cx="3939201" cy="1152095"/>
      </dsp:txXfrm>
    </dsp:sp>
    <dsp:sp modelId="{9C9509DD-A063-431D-9038-1BB73623D5B6}">
      <dsp:nvSpPr>
        <dsp:cNvPr id="0" name=""/>
        <dsp:cNvSpPr/>
      </dsp:nvSpPr>
      <dsp:spPr>
        <a:xfrm>
          <a:off x="776728" y="1499225"/>
          <a:ext cx="1152095" cy="115209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0E9DF6-95BD-48C3-941B-63469E677641}">
      <dsp:nvSpPr>
        <dsp:cNvPr id="0" name=""/>
        <dsp:cNvSpPr/>
      </dsp:nvSpPr>
      <dsp:spPr>
        <a:xfrm rot="10800000">
          <a:off x="1352776" y="2995229"/>
          <a:ext cx="4227225" cy="1152095"/>
        </a:xfrm>
        <a:prstGeom prst="homePlate">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42" tIns="106680" rIns="199136"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anose="02020603050405020304" pitchFamily="18" charset="0"/>
              <a:cs typeface="Times New Roman" panose="02020603050405020304" pitchFamily="18" charset="0"/>
            </a:rPr>
            <a:t>Vị</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trí</a:t>
          </a:r>
          <a:endParaRPr lang="en-US" sz="2800" kern="1200" dirty="0">
            <a:latin typeface="Times New Roman" panose="02020603050405020304" pitchFamily="18" charset="0"/>
            <a:cs typeface="Times New Roman" panose="02020603050405020304" pitchFamily="18" charset="0"/>
          </a:endParaRPr>
        </a:p>
      </dsp:txBody>
      <dsp:txXfrm rot="10800000">
        <a:off x="1640800" y="2995229"/>
        <a:ext cx="3939201" cy="1152095"/>
      </dsp:txXfrm>
    </dsp:sp>
    <dsp:sp modelId="{FDF5BC86-6C99-4DEE-9B4B-130A71B55D03}">
      <dsp:nvSpPr>
        <dsp:cNvPr id="0" name=""/>
        <dsp:cNvSpPr/>
      </dsp:nvSpPr>
      <dsp:spPr>
        <a:xfrm>
          <a:off x="776728" y="2995229"/>
          <a:ext cx="1152095" cy="1152095"/>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D6A37-8EED-463D-B29C-52E9186511E5}">
      <dsp:nvSpPr>
        <dsp:cNvPr id="0" name=""/>
        <dsp:cNvSpPr/>
      </dsp:nvSpPr>
      <dsp:spPr>
        <a:xfrm rot="10800000">
          <a:off x="1928978" y="0"/>
          <a:ext cx="4209402" cy="1124274"/>
        </a:xfrm>
        <a:prstGeom prst="homePlate">
          <a:avLst/>
        </a:prstGeom>
        <a:solidFill>
          <a:schemeClr val="accent3">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774" tIns="106680" rIns="199136"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anose="02020603050405020304" pitchFamily="18" charset="0"/>
              <a:cs typeface="Times New Roman" panose="02020603050405020304" pitchFamily="18" charset="0"/>
            </a:rPr>
            <a:t>Hàm</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mục</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tiêu</a:t>
          </a:r>
          <a:endParaRPr lang="en-US" sz="2800" kern="1200" dirty="0">
            <a:latin typeface="Times New Roman" panose="02020603050405020304" pitchFamily="18" charset="0"/>
            <a:cs typeface="Times New Roman" panose="02020603050405020304" pitchFamily="18" charset="0"/>
          </a:endParaRPr>
        </a:p>
      </dsp:txBody>
      <dsp:txXfrm rot="10800000">
        <a:off x="2210046" y="0"/>
        <a:ext cx="3928334" cy="1124274"/>
      </dsp:txXfrm>
    </dsp:sp>
    <dsp:sp modelId="{961E3C08-FA7A-46CB-BF6D-F12700EF841E}">
      <dsp:nvSpPr>
        <dsp:cNvPr id="0" name=""/>
        <dsp:cNvSpPr/>
      </dsp:nvSpPr>
      <dsp:spPr>
        <a:xfrm>
          <a:off x="1320707" y="0"/>
          <a:ext cx="1124274" cy="112427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CD6A37-8EED-463D-B29C-52E9186511E5}">
      <dsp:nvSpPr>
        <dsp:cNvPr id="0" name=""/>
        <dsp:cNvSpPr/>
      </dsp:nvSpPr>
      <dsp:spPr>
        <a:xfrm rot="10800000">
          <a:off x="1928978" y="0"/>
          <a:ext cx="4209402" cy="1124274"/>
        </a:xfrm>
        <a:prstGeom prst="homePlate">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774" tIns="106680" rIns="199136" bIns="106680" numCol="1" spcCol="1270" anchor="ctr" anchorCtr="0">
          <a:noAutofit/>
        </a:bodyPr>
        <a:lstStyle/>
        <a:p>
          <a:pPr lvl="0" algn="ctr" defTabSz="1244600">
            <a:lnSpc>
              <a:spcPct val="90000"/>
            </a:lnSpc>
            <a:spcBef>
              <a:spcPct val="0"/>
            </a:spcBef>
            <a:spcAft>
              <a:spcPct val="35000"/>
            </a:spcAft>
          </a:pPr>
          <a:r>
            <a:rPr lang="en-US" sz="2800" kern="1200" dirty="0" err="1" smtClean="0">
              <a:latin typeface="Times New Roman" panose="02020603050405020304" pitchFamily="18" charset="0"/>
              <a:cs typeface="Times New Roman" panose="02020603050405020304" pitchFamily="18" charset="0"/>
            </a:rPr>
            <a:t>Phương</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trình</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cập</a:t>
          </a:r>
          <a:r>
            <a:rPr lang="en-US" sz="2800" kern="1200" dirty="0" smtClean="0">
              <a:latin typeface="Times New Roman" panose="02020603050405020304" pitchFamily="18" charset="0"/>
              <a:cs typeface="Times New Roman" panose="02020603050405020304" pitchFamily="18" charset="0"/>
            </a:rPr>
            <a:t> </a:t>
          </a:r>
          <a:r>
            <a:rPr lang="en-US" sz="2800" kern="1200" dirty="0" err="1" smtClean="0">
              <a:latin typeface="Times New Roman" panose="02020603050405020304" pitchFamily="18" charset="0"/>
              <a:cs typeface="Times New Roman" panose="02020603050405020304" pitchFamily="18" charset="0"/>
            </a:rPr>
            <a:t>nhật</a:t>
          </a:r>
          <a:endParaRPr lang="en-US" sz="2800" kern="1200" dirty="0">
            <a:latin typeface="Times New Roman" panose="02020603050405020304" pitchFamily="18" charset="0"/>
            <a:cs typeface="Times New Roman" panose="02020603050405020304" pitchFamily="18" charset="0"/>
          </a:endParaRPr>
        </a:p>
      </dsp:txBody>
      <dsp:txXfrm rot="10800000">
        <a:off x="2210046" y="0"/>
        <a:ext cx="3928334" cy="1124274"/>
      </dsp:txXfrm>
    </dsp:sp>
    <dsp:sp modelId="{961E3C08-FA7A-46CB-BF6D-F12700EF841E}">
      <dsp:nvSpPr>
        <dsp:cNvPr id="0" name=""/>
        <dsp:cNvSpPr/>
      </dsp:nvSpPr>
      <dsp:spPr>
        <a:xfrm>
          <a:off x="1320707" y="0"/>
          <a:ext cx="1124274" cy="1124274"/>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26-Nov-24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26-Nov-24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26-Nov-24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26-Nov-24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26-Nov-24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26-Nov-24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slide" Target="slide2.xml"/></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37.png"/><Relationship Id="rId26" Type="http://schemas.openxmlformats.org/officeDocument/2006/relationships/image" Target="../media/image41.png"/><Relationship Id="rId39" Type="http://schemas.openxmlformats.org/officeDocument/2006/relationships/image" Target="../media/image64.svg"/><Relationship Id="rId21" Type="http://schemas.openxmlformats.org/officeDocument/2006/relationships/image" Target="../media/image50.svg"/><Relationship Id="rId34" Type="http://schemas.openxmlformats.org/officeDocument/2006/relationships/image" Target="../media/image45.png"/><Relationship Id="rId42" Type="http://schemas.openxmlformats.org/officeDocument/2006/relationships/image" Target="../media/image49.png"/><Relationship Id="rId47" Type="http://schemas.openxmlformats.org/officeDocument/2006/relationships/image" Target="../media/image72.svg"/><Relationship Id="rId50" Type="http://schemas.openxmlformats.org/officeDocument/2006/relationships/image" Target="../media/image53.png"/><Relationship Id="rId7" Type="http://schemas.openxmlformats.org/officeDocument/2006/relationships/image" Target="../media/image38.svg"/><Relationship Id="rId2" Type="http://schemas.openxmlformats.org/officeDocument/2006/relationships/image" Target="../media/image29.png"/><Relationship Id="rId16" Type="http://schemas.openxmlformats.org/officeDocument/2006/relationships/image" Target="../media/image36.png"/><Relationship Id="rId29" Type="http://schemas.openxmlformats.org/officeDocument/2006/relationships/image" Target="../media/image9.svg"/><Relationship Id="rId11" Type="http://schemas.openxmlformats.org/officeDocument/2006/relationships/image" Target="../media/image40.svg"/><Relationship Id="rId24" Type="http://schemas.openxmlformats.org/officeDocument/2006/relationships/image" Target="../media/image40.png"/><Relationship Id="rId32" Type="http://schemas.openxmlformats.org/officeDocument/2006/relationships/image" Target="../media/image44.png"/><Relationship Id="rId37" Type="http://schemas.openxmlformats.org/officeDocument/2006/relationships/image" Target="../media/image11.svg"/><Relationship Id="rId40" Type="http://schemas.openxmlformats.org/officeDocument/2006/relationships/image" Target="../media/image48.png"/><Relationship Id="rId45" Type="http://schemas.openxmlformats.org/officeDocument/2006/relationships/image" Target="../media/image70.svg"/><Relationship Id="rId5" Type="http://schemas.openxmlformats.org/officeDocument/2006/relationships/image" Target="../media/image36.svg"/><Relationship Id="rId15" Type="http://schemas.openxmlformats.org/officeDocument/2006/relationships/image" Target="../media/image44.svg"/><Relationship Id="rId23" Type="http://schemas.openxmlformats.org/officeDocument/2006/relationships/image" Target="../media/image52.svg"/><Relationship Id="rId28" Type="http://schemas.openxmlformats.org/officeDocument/2006/relationships/image" Target="../media/image42.png"/><Relationship Id="rId36" Type="http://schemas.openxmlformats.org/officeDocument/2006/relationships/image" Target="../media/image46.png"/><Relationship Id="rId49" Type="http://schemas.openxmlformats.org/officeDocument/2006/relationships/image" Target="../media/image74.svg"/><Relationship Id="rId10" Type="http://schemas.openxmlformats.org/officeDocument/2006/relationships/image" Target="../media/image33.png"/><Relationship Id="rId19" Type="http://schemas.openxmlformats.org/officeDocument/2006/relationships/image" Target="../media/image48.svg"/><Relationship Id="rId31" Type="http://schemas.openxmlformats.org/officeDocument/2006/relationships/image" Target="../media/image58.svg"/><Relationship Id="rId44" Type="http://schemas.openxmlformats.org/officeDocument/2006/relationships/image" Target="../media/image50.png"/><Relationship Id="rId4" Type="http://schemas.openxmlformats.org/officeDocument/2006/relationships/image" Target="../media/image30.png"/><Relationship Id="rId9" Type="http://schemas.openxmlformats.org/officeDocument/2006/relationships/image" Target="../media/image13.svg"/><Relationship Id="rId14" Type="http://schemas.openxmlformats.org/officeDocument/2006/relationships/image" Target="../media/image35.png"/><Relationship Id="rId22" Type="http://schemas.openxmlformats.org/officeDocument/2006/relationships/image" Target="../media/image39.png"/><Relationship Id="rId27" Type="http://schemas.openxmlformats.org/officeDocument/2006/relationships/image" Target="../media/image56.svg"/><Relationship Id="rId30" Type="http://schemas.openxmlformats.org/officeDocument/2006/relationships/image" Target="../media/image43.png"/><Relationship Id="rId35" Type="http://schemas.openxmlformats.org/officeDocument/2006/relationships/image" Target="../media/image62.svg"/><Relationship Id="rId43" Type="http://schemas.openxmlformats.org/officeDocument/2006/relationships/image" Target="../media/image68.svg"/><Relationship Id="rId48" Type="http://schemas.openxmlformats.org/officeDocument/2006/relationships/image" Target="../media/image52.png"/><Relationship Id="rId8" Type="http://schemas.openxmlformats.org/officeDocument/2006/relationships/image" Target="../media/image32.png"/><Relationship Id="rId51" Type="http://schemas.openxmlformats.org/officeDocument/2006/relationships/image" Target="../media/image76.svg"/><Relationship Id="rId3" Type="http://schemas.openxmlformats.org/officeDocument/2006/relationships/image" Target="../media/image34.svg"/><Relationship Id="rId12" Type="http://schemas.openxmlformats.org/officeDocument/2006/relationships/image" Target="../media/image34.png"/><Relationship Id="rId17" Type="http://schemas.openxmlformats.org/officeDocument/2006/relationships/image" Target="../media/image46.svg"/><Relationship Id="rId25" Type="http://schemas.openxmlformats.org/officeDocument/2006/relationships/image" Target="../media/image54.svg"/><Relationship Id="rId33" Type="http://schemas.openxmlformats.org/officeDocument/2006/relationships/image" Target="../media/image60.svg"/><Relationship Id="rId38" Type="http://schemas.openxmlformats.org/officeDocument/2006/relationships/image" Target="../media/image47.png"/><Relationship Id="rId46" Type="http://schemas.openxmlformats.org/officeDocument/2006/relationships/image" Target="../media/image51.png"/><Relationship Id="rId20" Type="http://schemas.openxmlformats.org/officeDocument/2006/relationships/image" Target="../media/image38.png"/><Relationship Id="rId41" Type="http://schemas.openxmlformats.org/officeDocument/2006/relationships/image" Target="../media/image66.svg"/><Relationship Id="rId1" Type="http://schemas.openxmlformats.org/officeDocument/2006/relationships/slideLayout" Target="../slideLayouts/slideLayout7.xml"/><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4.xml"/><Relationship Id="rId7" Type="http://schemas.openxmlformats.org/officeDocument/2006/relationships/slide" Target="slide8.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slide" Target="slide7.xml"/><Relationship Id="rId5" Type="http://schemas.openxmlformats.org/officeDocument/2006/relationships/slide" Target="slide6.xml"/><Relationship Id="rId4" Type="http://schemas.openxmlformats.org/officeDocument/2006/relationships/slide" Target="slide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2.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image" Target="../media/image1.png"/><Relationship Id="rId16" Type="http://schemas.openxmlformats.org/officeDocument/2006/relationships/diagramQuickStyle" Target="../diagrams/quickStyle3.xml"/><Relationship Id="rId20" Type="http://schemas.openxmlformats.org/officeDocument/2006/relationships/diagramLayout" Target="../diagrams/layout4.xml"/><Relationship Id="rId1" Type="http://schemas.openxmlformats.org/officeDocument/2006/relationships/slideLayout" Target="../slideLayouts/slideLayout7.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319139" flipH="1">
            <a:off x="1717312" y="-2532663"/>
            <a:ext cx="14853376"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2"/>
            <a:stretch>
              <a:fillRect/>
            </a:stretch>
          </a:blipFill>
        </p:spPr>
        <p:txBody>
          <a:bodyPr/>
          <a:lstStyle/>
          <a:p>
            <a:endParaRPr lang="en-US"/>
          </a:p>
        </p:txBody>
      </p:sp>
      <p:sp>
        <p:nvSpPr>
          <p:cNvPr id="3" name="AutoShape 3"/>
          <p:cNvSpPr/>
          <p:nvPr/>
        </p:nvSpPr>
        <p:spPr>
          <a:xfrm rot="1008">
            <a:off x="1028700" y="7129449"/>
            <a:ext cx="16230601"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028698" y="2377318"/>
            <a:ext cx="15887701" cy="3414306"/>
            <a:chOff x="-1" y="-620055"/>
            <a:chExt cx="19387375" cy="5350095"/>
          </a:xfrm>
        </p:grpSpPr>
        <p:sp>
          <p:nvSpPr>
            <p:cNvPr id="5" name="TextBox 5"/>
            <p:cNvSpPr txBox="1"/>
            <p:nvPr/>
          </p:nvSpPr>
          <p:spPr>
            <a:xfrm>
              <a:off x="3231229" y="-620055"/>
              <a:ext cx="13343350" cy="3375924"/>
            </a:xfrm>
            <a:prstGeom prst="rect">
              <a:avLst/>
            </a:prstGeom>
          </p:spPr>
          <p:txBody>
            <a:bodyPr wrap="square" lIns="0" tIns="0" rIns="0" bIns="0" rtlCol="0" anchor="t">
              <a:spAutoFit/>
            </a:bodyPr>
            <a:lstStyle/>
            <a:p>
              <a:pPr algn="l">
                <a:lnSpc>
                  <a:spcPts val="16800"/>
                </a:lnSpc>
              </a:pPr>
              <a:r>
                <a:rPr lang="en-US" sz="8800" b="1" dirty="0" err="1">
                  <a:solidFill>
                    <a:srgbClr val="000000"/>
                  </a:solidFill>
                  <a:latin typeface="Times New Roman" panose="02020603050405020304" pitchFamily="18" charset="0"/>
                  <a:ea typeface="Cabin Medium"/>
                  <a:cs typeface="Times New Roman" panose="02020603050405020304" pitchFamily="18" charset="0"/>
                  <a:sym typeface="Cabin Medium"/>
                </a:rPr>
                <a:t>Đồ</a:t>
              </a:r>
              <a:r>
                <a:rPr lang="en-US" sz="8800" b="1" dirty="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800" b="1" dirty="0" err="1">
                  <a:solidFill>
                    <a:srgbClr val="000000"/>
                  </a:solidFill>
                  <a:latin typeface="Times New Roman" panose="02020603050405020304" pitchFamily="18" charset="0"/>
                  <a:ea typeface="Cabin Medium"/>
                  <a:cs typeface="Times New Roman" panose="02020603050405020304" pitchFamily="18" charset="0"/>
                  <a:sym typeface="Cabin Medium"/>
                </a:rPr>
                <a:t>Án</a:t>
              </a:r>
              <a:r>
                <a:rPr lang="en-US" sz="8800" b="1" dirty="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800" b="1" dirty="0" err="1">
                  <a:solidFill>
                    <a:srgbClr val="000000"/>
                  </a:solidFill>
                  <a:latin typeface="Times New Roman" panose="02020603050405020304" pitchFamily="18" charset="0"/>
                  <a:ea typeface="Cabin Medium"/>
                  <a:cs typeface="Times New Roman" panose="02020603050405020304" pitchFamily="18" charset="0"/>
                  <a:sym typeface="Cabin Medium"/>
                </a:rPr>
                <a:t>Chuyên</a:t>
              </a:r>
              <a:r>
                <a:rPr lang="en-US" sz="8800" b="1" dirty="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800" b="1" dirty="0" err="1">
                  <a:solidFill>
                    <a:srgbClr val="000000"/>
                  </a:solidFill>
                  <a:latin typeface="Times New Roman" panose="02020603050405020304" pitchFamily="18" charset="0"/>
                  <a:ea typeface="Cabin Medium"/>
                  <a:cs typeface="Times New Roman" panose="02020603050405020304" pitchFamily="18" charset="0"/>
                  <a:sym typeface="Cabin Medium"/>
                </a:rPr>
                <a:t>Ngành</a:t>
              </a:r>
              <a:endParaRPr lang="en-US" sz="8800" b="1" dirty="0">
                <a:solidFill>
                  <a:srgbClr val="000000"/>
                </a:solidFill>
                <a:latin typeface="Times New Roman" panose="02020603050405020304" pitchFamily="18" charset="0"/>
                <a:ea typeface="Cabin Medium"/>
                <a:cs typeface="Times New Roman" panose="02020603050405020304" pitchFamily="18" charset="0"/>
                <a:sym typeface="Cabin Medium"/>
              </a:endParaRPr>
            </a:p>
          </p:txBody>
        </p:sp>
        <p:sp>
          <p:nvSpPr>
            <p:cNvPr id="6" name="TextBox 6"/>
            <p:cNvSpPr txBox="1"/>
            <p:nvPr/>
          </p:nvSpPr>
          <p:spPr>
            <a:xfrm>
              <a:off x="-1" y="3042078"/>
              <a:ext cx="19387375" cy="1687962"/>
            </a:xfrm>
            <a:prstGeom prst="rect">
              <a:avLst/>
            </a:prstGeom>
          </p:spPr>
          <p:txBody>
            <a:bodyPr lIns="0" tIns="0" rIns="0" bIns="0" rtlCol="0" anchor="t">
              <a:spAutoFit/>
            </a:bodyPr>
            <a:lstStyle/>
            <a:p>
              <a:pPr algn="ctr">
                <a:lnSpc>
                  <a:spcPts val="4200"/>
                </a:lnSpc>
              </a:pPr>
              <a:r>
                <a:rPr lang="en-US" sz="4400" dirty="0" err="1">
                  <a:solidFill>
                    <a:srgbClr val="000000"/>
                  </a:solidFill>
                  <a:latin typeface="Times New Roman" panose="02020603050405020304" pitchFamily="18" charset="0"/>
                  <a:cs typeface="Times New Roman" panose="02020603050405020304" pitchFamily="18" charset="0"/>
                </a:rPr>
                <a:t>Đánh</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giá</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hiểu</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quả</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của</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thuật</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toán</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tối</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ưu</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hóa</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bầy</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đàn</a:t>
              </a:r>
              <a:r>
                <a:rPr lang="en-US" sz="4400" dirty="0">
                  <a:solidFill>
                    <a:srgbClr val="000000"/>
                  </a:solidFill>
                  <a:latin typeface="Times New Roman" panose="02020603050405020304" pitchFamily="18" charset="0"/>
                  <a:cs typeface="Times New Roman" panose="02020603050405020304" pitchFamily="18" charset="0"/>
                </a:rPr>
                <a:t> (PSO) </a:t>
              </a:r>
              <a:r>
                <a:rPr lang="en-US" sz="4400" dirty="0" err="1">
                  <a:solidFill>
                    <a:srgbClr val="000000"/>
                  </a:solidFill>
                  <a:latin typeface="Times New Roman" panose="02020603050405020304" pitchFamily="18" charset="0"/>
                  <a:cs typeface="Times New Roman" panose="02020603050405020304" pitchFamily="18" charset="0"/>
                </a:rPr>
                <a:t>cho</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việc</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triển</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khai</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hệ</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thống</a:t>
              </a:r>
              <a:r>
                <a:rPr lang="en-US" sz="4400" dirty="0">
                  <a:solidFill>
                    <a:srgbClr val="000000"/>
                  </a:solidFill>
                  <a:latin typeface="Times New Roman" panose="02020603050405020304" pitchFamily="18" charset="0"/>
                  <a:cs typeface="Times New Roman" panose="02020603050405020304" pitchFamily="18" charset="0"/>
                </a:rPr>
                <a:t> RFID </a:t>
              </a:r>
              <a:r>
                <a:rPr lang="en-US" sz="4400" dirty="0" err="1">
                  <a:solidFill>
                    <a:srgbClr val="000000"/>
                  </a:solidFill>
                  <a:latin typeface="Times New Roman" panose="02020603050405020304" pitchFamily="18" charset="0"/>
                  <a:cs typeface="Times New Roman" panose="02020603050405020304" pitchFamily="18" charset="0"/>
                </a:rPr>
                <a:t>giám</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sát</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sinh</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viên</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trong</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lớp</a:t>
              </a:r>
              <a:r>
                <a:rPr lang="en-US" sz="4400" dirty="0">
                  <a:solidFill>
                    <a:srgbClr val="000000"/>
                  </a:solidFill>
                  <a:latin typeface="Times New Roman" panose="02020603050405020304" pitchFamily="18" charset="0"/>
                  <a:cs typeface="Times New Roman" panose="02020603050405020304" pitchFamily="18" charset="0"/>
                </a:rPr>
                <a:t> </a:t>
              </a:r>
              <a:r>
                <a:rPr lang="en-US" sz="4400" dirty="0" err="1">
                  <a:solidFill>
                    <a:srgbClr val="000000"/>
                  </a:solidFill>
                  <a:latin typeface="Times New Roman" panose="02020603050405020304" pitchFamily="18" charset="0"/>
                  <a:cs typeface="Times New Roman" panose="02020603050405020304" pitchFamily="18" charset="0"/>
                </a:rPr>
                <a:t>học</a:t>
              </a:r>
              <a:endParaRPr lang="en-US" sz="4400" dirty="0">
                <a:solidFill>
                  <a:srgbClr val="000000"/>
                </a:solidFill>
                <a:latin typeface="Times New Roman" panose="02020603050405020304" pitchFamily="18" charset="0"/>
                <a:cs typeface="Times New Roman" panose="02020603050405020304" pitchFamily="18" charset="0"/>
                <a:sym typeface="Cabin"/>
              </a:endParaRPr>
            </a:p>
          </p:txBody>
        </p:sp>
      </p:grpSp>
      <p:grpSp>
        <p:nvGrpSpPr>
          <p:cNvPr id="7" name="Group 7"/>
          <p:cNvGrpSpPr/>
          <p:nvPr/>
        </p:nvGrpSpPr>
        <p:grpSpPr>
          <a:xfrm>
            <a:off x="11249891" y="7263052"/>
            <a:ext cx="5981701" cy="1582183"/>
            <a:chOff x="-1" y="-1133799"/>
            <a:chExt cx="7074949" cy="2109579"/>
          </a:xfrm>
        </p:grpSpPr>
        <p:sp>
          <p:nvSpPr>
            <p:cNvPr id="8" name="TextBox 8"/>
            <p:cNvSpPr txBox="1"/>
            <p:nvPr/>
          </p:nvSpPr>
          <p:spPr>
            <a:xfrm>
              <a:off x="-1" y="-460512"/>
              <a:ext cx="7074949" cy="1436292"/>
            </a:xfrm>
            <a:prstGeom prst="rect">
              <a:avLst/>
            </a:prstGeom>
          </p:spPr>
          <p:txBody>
            <a:bodyPr lIns="0" tIns="0" rIns="0" bIns="0" rtlCol="0" anchor="t">
              <a:spAutoFit/>
            </a:bodyPr>
            <a:lstStyle/>
            <a:p>
              <a:pPr algn="l">
                <a:lnSpc>
                  <a:spcPts val="4200"/>
                </a:lnSpc>
              </a:pPr>
              <a:r>
                <a:rPr lang="en-US" sz="3000" dirty="0">
                  <a:solidFill>
                    <a:srgbClr val="000000"/>
                  </a:solidFill>
                  <a:latin typeface="Cabin"/>
                  <a:ea typeface="Cabin"/>
                  <a:cs typeface="Cabin"/>
                  <a:sym typeface="Cabin"/>
                </a:rPr>
                <a:t>Huỳnh Vĩ Khang		2001215850</a:t>
              </a:r>
            </a:p>
            <a:p>
              <a:pPr algn="l">
                <a:lnSpc>
                  <a:spcPts val="4200"/>
                </a:lnSpc>
              </a:pPr>
              <a:r>
                <a:rPr lang="en-US" sz="3000" dirty="0">
                  <a:solidFill>
                    <a:srgbClr val="000000"/>
                  </a:solidFill>
                  <a:latin typeface="Cabin"/>
                  <a:ea typeface="Cabin"/>
                  <a:cs typeface="Cabin"/>
                  <a:sym typeface="Cabin"/>
                </a:rPr>
                <a:t>Đào </a:t>
              </a:r>
              <a:r>
                <a:rPr lang="en-US" sz="3000" dirty="0" err="1">
                  <a:solidFill>
                    <a:srgbClr val="000000"/>
                  </a:solidFill>
                  <a:latin typeface="Cabin"/>
                  <a:ea typeface="Cabin"/>
                  <a:cs typeface="Cabin"/>
                  <a:sym typeface="Cabin"/>
                </a:rPr>
                <a:t>Quí</a:t>
              </a:r>
              <a:r>
                <a:rPr lang="en-US" sz="3000" dirty="0">
                  <a:solidFill>
                    <a:srgbClr val="000000"/>
                  </a:solidFill>
                  <a:latin typeface="Cabin"/>
                  <a:ea typeface="Cabin"/>
                  <a:cs typeface="Cabin"/>
                  <a:sym typeface="Cabin"/>
                </a:rPr>
                <a:t> Mùi 		</a:t>
              </a:r>
              <a:r>
                <a:rPr lang="en-US" sz="3000" dirty="0" smtClean="0">
                  <a:solidFill>
                    <a:srgbClr val="000000"/>
                  </a:solidFill>
                  <a:latin typeface="Cabin"/>
                  <a:ea typeface="Cabin"/>
                  <a:cs typeface="Cabin"/>
                  <a:sym typeface="Cabin"/>
                </a:rPr>
                <a:t>2001215964</a:t>
              </a:r>
              <a:endParaRPr lang="en-US" sz="3000" dirty="0">
                <a:solidFill>
                  <a:srgbClr val="000000"/>
                </a:solidFill>
                <a:latin typeface="Cabin"/>
                <a:ea typeface="Cabin"/>
                <a:cs typeface="Cabin"/>
                <a:sym typeface="Cabin"/>
              </a:endParaRPr>
            </a:p>
          </p:txBody>
        </p:sp>
        <p:sp>
          <p:nvSpPr>
            <p:cNvPr id="9" name="TextBox 9"/>
            <p:cNvSpPr txBox="1"/>
            <p:nvPr/>
          </p:nvSpPr>
          <p:spPr>
            <a:xfrm>
              <a:off x="-1" y="-1133799"/>
              <a:ext cx="7074949" cy="676275"/>
            </a:xfrm>
            <a:prstGeom prst="rect">
              <a:avLst/>
            </a:prstGeom>
          </p:spPr>
          <p:txBody>
            <a:bodyPr lIns="0" tIns="0" rIns="0" bIns="0" rtlCol="0" anchor="t">
              <a:spAutoFit/>
            </a:bodyPr>
            <a:lstStyle/>
            <a:p>
              <a:pPr algn="l">
                <a:lnSpc>
                  <a:spcPts val="4200"/>
                </a:lnSpc>
              </a:pPr>
              <a:r>
                <a:rPr lang="en-US" sz="3000" b="1" dirty="0">
                  <a:solidFill>
                    <a:srgbClr val="000000"/>
                  </a:solidFill>
                  <a:latin typeface="Cabin Medium"/>
                  <a:ea typeface="Cabin Medium"/>
                  <a:cs typeface="Cabin Medium"/>
                  <a:sym typeface="Cabin Medium"/>
                </a:rPr>
                <a:t>Thành </a:t>
              </a:r>
              <a:r>
                <a:rPr lang="en-US" sz="3000" b="1" dirty="0" err="1">
                  <a:solidFill>
                    <a:srgbClr val="000000"/>
                  </a:solidFill>
                  <a:latin typeface="Cabin Medium"/>
                  <a:ea typeface="Cabin Medium"/>
                  <a:cs typeface="Cabin Medium"/>
                  <a:sym typeface="Cabin Medium"/>
                </a:rPr>
                <a:t>viên</a:t>
              </a:r>
              <a:r>
                <a:rPr lang="en-US" sz="3000" b="1" dirty="0">
                  <a:solidFill>
                    <a:srgbClr val="000000"/>
                  </a:solidFill>
                  <a:latin typeface="Cabin Medium"/>
                  <a:ea typeface="Cabin Medium"/>
                  <a:cs typeface="Cabin Medium"/>
                  <a:sym typeface="Cabin Medium"/>
                </a:rPr>
                <a:t> </a:t>
              </a:r>
              <a:r>
                <a:rPr lang="en-US" sz="3000" b="1" dirty="0" err="1">
                  <a:solidFill>
                    <a:srgbClr val="000000"/>
                  </a:solidFill>
                  <a:latin typeface="Cabin Medium"/>
                  <a:ea typeface="Cabin Medium"/>
                  <a:cs typeface="Cabin Medium"/>
                  <a:sym typeface="Cabin Medium"/>
                </a:rPr>
                <a:t>nhóm</a:t>
              </a:r>
              <a:r>
                <a:rPr lang="en-US" sz="3000" b="1" dirty="0">
                  <a:solidFill>
                    <a:srgbClr val="000000"/>
                  </a:solidFill>
                  <a:latin typeface="Cabin Medium"/>
                  <a:ea typeface="Cabin Medium"/>
                  <a:cs typeface="Cabin Medium"/>
                  <a:sym typeface="Cabin Medium"/>
                </a:rPr>
                <a:t>:</a:t>
              </a:r>
            </a:p>
          </p:txBody>
        </p:sp>
      </p:grpSp>
      <p:sp>
        <p:nvSpPr>
          <p:cNvPr id="10" name="TextBox 10"/>
          <p:cNvSpPr txBox="1"/>
          <p:nvPr/>
        </p:nvSpPr>
        <p:spPr>
          <a:xfrm>
            <a:off x="1028698" y="7263052"/>
            <a:ext cx="7686457" cy="498919"/>
          </a:xfrm>
          <a:prstGeom prst="rect">
            <a:avLst/>
          </a:prstGeom>
        </p:spPr>
        <p:txBody>
          <a:bodyPr lIns="0" tIns="0" rIns="0" bIns="0" rtlCol="0" anchor="t">
            <a:spAutoFit/>
          </a:bodyPr>
          <a:lstStyle/>
          <a:p>
            <a:pPr algn="l">
              <a:lnSpc>
                <a:spcPts val="4200"/>
              </a:lnSpc>
            </a:pPr>
            <a:r>
              <a:rPr lang="en-US" sz="3000" b="1" dirty="0" err="1">
                <a:solidFill>
                  <a:srgbClr val="000000"/>
                </a:solidFill>
                <a:latin typeface="Cabin Medium"/>
                <a:ea typeface="Cabin Medium"/>
                <a:cs typeface="Cabin Medium"/>
                <a:sym typeface="Cabin Medium"/>
              </a:rPr>
              <a:t>Giảng</a:t>
            </a:r>
            <a:r>
              <a:rPr lang="en-US" sz="3000" b="1" dirty="0">
                <a:solidFill>
                  <a:srgbClr val="000000"/>
                </a:solidFill>
                <a:latin typeface="Cabin Medium"/>
                <a:ea typeface="Cabin Medium"/>
                <a:cs typeface="Cabin Medium"/>
                <a:sym typeface="Cabin Medium"/>
              </a:rPr>
              <a:t> </a:t>
            </a:r>
            <a:r>
              <a:rPr lang="en-US" sz="3000" b="1" dirty="0" err="1">
                <a:solidFill>
                  <a:srgbClr val="000000"/>
                </a:solidFill>
                <a:latin typeface="Cabin Medium"/>
                <a:ea typeface="Cabin Medium"/>
                <a:cs typeface="Cabin Medium"/>
                <a:sym typeface="Cabin Medium"/>
              </a:rPr>
              <a:t>viên</a:t>
            </a:r>
            <a:r>
              <a:rPr lang="en-US" sz="3000" b="1" dirty="0">
                <a:solidFill>
                  <a:srgbClr val="000000"/>
                </a:solidFill>
                <a:latin typeface="Cabin Medium"/>
                <a:ea typeface="Cabin Medium"/>
                <a:cs typeface="Cabin Medium"/>
                <a:sym typeface="Cabin Medium"/>
              </a:rPr>
              <a:t> </a:t>
            </a:r>
            <a:r>
              <a:rPr lang="en-US" sz="3000" b="1" dirty="0" err="1">
                <a:solidFill>
                  <a:srgbClr val="000000"/>
                </a:solidFill>
                <a:latin typeface="Cabin Medium"/>
                <a:ea typeface="Cabin Medium"/>
                <a:cs typeface="Cabin Medium"/>
                <a:sym typeface="Cabin Medium"/>
              </a:rPr>
              <a:t>hướng</a:t>
            </a:r>
            <a:r>
              <a:rPr lang="en-US" sz="3000" b="1" dirty="0">
                <a:solidFill>
                  <a:srgbClr val="000000"/>
                </a:solidFill>
                <a:latin typeface="Cabin Medium"/>
                <a:ea typeface="Cabin Medium"/>
                <a:cs typeface="Cabin Medium"/>
                <a:sym typeface="Cabin Medium"/>
              </a:rPr>
              <a:t> </a:t>
            </a:r>
            <a:r>
              <a:rPr lang="en-US" sz="3000" b="1" dirty="0" err="1">
                <a:solidFill>
                  <a:srgbClr val="000000"/>
                </a:solidFill>
                <a:latin typeface="Cabin Medium"/>
                <a:ea typeface="Cabin Medium"/>
                <a:cs typeface="Cabin Medium"/>
                <a:sym typeface="Cabin Medium"/>
              </a:rPr>
              <a:t>dẫn</a:t>
            </a:r>
            <a:r>
              <a:rPr lang="en-US" sz="3000" b="1" dirty="0">
                <a:solidFill>
                  <a:srgbClr val="000000"/>
                </a:solidFill>
                <a:latin typeface="Cabin Medium"/>
                <a:ea typeface="Cabin Medium"/>
                <a:cs typeface="Cabin Medium"/>
                <a:sym typeface="Cabin Medium"/>
              </a:rPr>
              <a:t>: </a:t>
            </a:r>
            <a:r>
              <a:rPr lang="en-US" sz="3000" dirty="0" err="1">
                <a:solidFill>
                  <a:srgbClr val="000000"/>
                </a:solidFill>
                <a:latin typeface="Cabin Medium"/>
                <a:ea typeface="Cabin Medium"/>
                <a:cs typeface="Cabin Medium"/>
                <a:sym typeface="Cabin Medium"/>
              </a:rPr>
              <a:t>Nguyễn</a:t>
            </a:r>
            <a:r>
              <a:rPr lang="en-US" sz="3000" dirty="0">
                <a:solidFill>
                  <a:srgbClr val="000000"/>
                </a:solidFill>
                <a:latin typeface="Cabin Medium"/>
                <a:ea typeface="Cabin Medium"/>
                <a:cs typeface="Cabin Medium"/>
                <a:sym typeface="Cabin Medium"/>
              </a:rPr>
              <a:t> Văn </a:t>
            </a:r>
            <a:r>
              <a:rPr lang="en-US" sz="3000" dirty="0" err="1">
                <a:solidFill>
                  <a:srgbClr val="000000"/>
                </a:solidFill>
                <a:latin typeface="Cabin Medium"/>
                <a:ea typeface="Cabin Medium"/>
                <a:cs typeface="Cabin Medium"/>
                <a:sym typeface="Cabin Medium"/>
              </a:rPr>
              <a:t>Tùng</a:t>
            </a:r>
            <a:endParaRPr lang="en-US" sz="3000" dirty="0">
              <a:solidFill>
                <a:srgbClr val="000000"/>
              </a:solidFill>
              <a:latin typeface="Cabin Medium"/>
              <a:ea typeface="Cabin Medium"/>
              <a:cs typeface="Cabin Medium"/>
              <a:sym typeface="Cabin Medium"/>
            </a:endParaRPr>
          </a:p>
        </p:txBody>
      </p:sp>
      <p:pic>
        <p:nvPicPr>
          <p:cNvPr id="14" name="Picture 13" descr="Kiếm việc làm trên Mạng tuyển dụng trực tuyến"/>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8020" y="445004"/>
            <a:ext cx="1329055" cy="132905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1058663" y="1778281"/>
            <a:ext cx="7158948" cy="7675159"/>
          </a:xfrm>
          <a:prstGeom prst="rect">
            <a:avLst/>
          </a:prstGeom>
        </p:spPr>
      </p:pic>
      <p:sp>
        <p:nvSpPr>
          <p:cNvPr id="3" name="TextBox 3"/>
          <p:cNvSpPr txBox="1"/>
          <p:nvPr/>
        </p:nvSpPr>
        <p:spPr>
          <a:xfrm>
            <a:off x="1028697" y="1009650"/>
            <a:ext cx="3236327" cy="334963"/>
          </a:xfrm>
          <a:prstGeom prst="rect">
            <a:avLst/>
          </a:prstGeom>
        </p:spPr>
        <p:txBody>
          <a:bodyPr lIns="0" tIns="0" rIns="0" bIns="0" rtlCol="0" anchor="t">
            <a:spAutoFit/>
          </a:bodyPr>
          <a:lstStyle/>
          <a:p>
            <a:pPr algn="l">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grpSp>
        <p:nvGrpSpPr>
          <p:cNvPr id="4" name="Group 4"/>
          <p:cNvGrpSpPr/>
          <p:nvPr/>
        </p:nvGrpSpPr>
        <p:grpSpPr>
          <a:xfrm>
            <a:off x="10902626" y="2593927"/>
            <a:ext cx="5769052" cy="5099145"/>
            <a:chOff x="0" y="0"/>
            <a:chExt cx="7692069" cy="6798861"/>
          </a:xfrm>
        </p:grpSpPr>
        <p:sp>
          <p:nvSpPr>
            <p:cNvPr id="5" name="TextBox 5"/>
            <p:cNvSpPr txBox="1"/>
            <p:nvPr/>
          </p:nvSpPr>
          <p:spPr>
            <a:xfrm>
              <a:off x="0" y="-9525"/>
              <a:ext cx="7692069" cy="18383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Cabin Medium"/>
                  <a:ea typeface="Cabin Medium"/>
                  <a:cs typeface="Cabin Medium"/>
                  <a:sym typeface="Cabin Medium"/>
                </a:rPr>
                <a:t>Kết quả</a:t>
              </a:r>
            </a:p>
          </p:txBody>
        </p:sp>
        <p:sp>
          <p:nvSpPr>
            <p:cNvPr id="6" name="TextBox 6"/>
            <p:cNvSpPr txBox="1"/>
            <p:nvPr/>
          </p:nvSpPr>
          <p:spPr>
            <a:xfrm>
              <a:off x="0" y="2654364"/>
              <a:ext cx="7692069" cy="1066800"/>
            </a:xfrm>
            <a:prstGeom prst="rect">
              <a:avLst/>
            </a:prstGeom>
          </p:spPr>
          <p:txBody>
            <a:bodyPr lIns="0" tIns="0" rIns="0" bIns="0" rtlCol="0" anchor="t">
              <a:spAutoFit/>
            </a:bodyPr>
            <a:lstStyle/>
            <a:p>
              <a:pPr marL="0" lvl="0" indent="0" algn="l">
                <a:lnSpc>
                  <a:spcPts val="3150"/>
                </a:lnSpc>
                <a:spcBef>
                  <a:spcPct val="0"/>
                </a:spcBef>
              </a:pPr>
              <a:r>
                <a:rPr lang="en-US" sz="2625" b="1">
                  <a:solidFill>
                    <a:srgbClr val="000000"/>
                  </a:solidFill>
                  <a:latin typeface="Cabin Medium"/>
                  <a:ea typeface="Cabin Medium"/>
                  <a:cs typeface="Cabin Medium"/>
                  <a:sym typeface="Cabin Medium"/>
                </a:rPr>
                <a:t>Viết một quan sát nổi bật về kết quả</a:t>
              </a:r>
            </a:p>
            <a:p>
              <a:pPr marL="0" lvl="0" indent="0" algn="l">
                <a:lnSpc>
                  <a:spcPts val="3150"/>
                </a:lnSpc>
                <a:spcBef>
                  <a:spcPct val="0"/>
                </a:spcBef>
              </a:pPr>
              <a:r>
                <a:rPr lang="en-US" sz="2625" b="1">
                  <a:solidFill>
                    <a:srgbClr val="000000"/>
                  </a:solidFill>
                  <a:latin typeface="Cabin Medium"/>
                  <a:ea typeface="Cabin Medium"/>
                  <a:cs typeface="Cabin Medium"/>
                  <a:sym typeface="Cabin Medium"/>
                </a:rPr>
                <a:t>của bạn ở đây.</a:t>
              </a:r>
            </a:p>
          </p:txBody>
        </p:sp>
        <p:sp>
          <p:nvSpPr>
            <p:cNvPr id="7" name="TextBox 7"/>
            <p:cNvSpPr txBox="1"/>
            <p:nvPr/>
          </p:nvSpPr>
          <p:spPr>
            <a:xfrm>
              <a:off x="0" y="4500584"/>
              <a:ext cx="7692069" cy="2306320"/>
            </a:xfrm>
            <a:prstGeom prst="rect">
              <a:avLst/>
            </a:prstGeom>
          </p:spPr>
          <p:txBody>
            <a:bodyPr lIns="0" tIns="0" rIns="0" bIns="0" rtlCol="0" anchor="t">
              <a:spAutoFit/>
            </a:bodyPr>
            <a:lstStyle/>
            <a:p>
              <a:pPr marL="539749" lvl="1" indent="-269875" algn="l">
                <a:lnSpc>
                  <a:spcPts val="3499"/>
                </a:lnSpc>
                <a:buFont typeface="Arial"/>
                <a:buChar char="•"/>
              </a:pPr>
              <a:r>
                <a:rPr lang="en-US" sz="2499">
                  <a:solidFill>
                    <a:srgbClr val="000000"/>
                  </a:solidFill>
                  <a:latin typeface="Cabin"/>
                  <a:ea typeface="Cabin"/>
                  <a:cs typeface="Cabin"/>
                  <a:sym typeface="Cabin"/>
                </a:rPr>
                <a:t>Minh họa kết quả của bạn thông qua đồ thị hoặc biểu đồ.</a:t>
              </a:r>
            </a:p>
            <a:p>
              <a:pPr marL="539749" lvl="1" indent="-269875" algn="l">
                <a:lnSpc>
                  <a:spcPts val="3499"/>
                </a:lnSpc>
                <a:buFont typeface="Arial"/>
                <a:buChar char="•"/>
              </a:pPr>
              <a:r>
                <a:rPr lang="en-US" sz="2499">
                  <a:solidFill>
                    <a:srgbClr val="000000"/>
                  </a:solidFill>
                  <a:latin typeface="Cabin"/>
                  <a:ea typeface="Cabin"/>
                  <a:cs typeface="Cabin"/>
                  <a:sym typeface="Cabin"/>
                </a:rPr>
                <a:t>Giải thích ngắn gọn về các kết quả mà bạn quan sát được.</a:t>
              </a:r>
            </a:p>
          </p:txBody>
        </p:sp>
      </p:grpSp>
      <p:sp>
        <p:nvSpPr>
          <p:cNvPr id="8" name="AutoShape 8"/>
          <p:cNvSpPr/>
          <p:nvPr/>
        </p:nvSpPr>
        <p:spPr>
          <a:xfrm rot="-5400000">
            <a:off x="5569784" y="5138738"/>
            <a:ext cx="7340687"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3934330">
            <a:off x="8735911" y="-5500518"/>
            <a:ext cx="12220904" cy="12190352"/>
          </a:xfrm>
          <a:custGeom>
            <a:avLst/>
            <a:gdLst/>
            <a:ahLst/>
            <a:cxnLst/>
            <a:rect l="l" t="t" r="r" b="b"/>
            <a:pathLst>
              <a:path w="12220904" h="12190352">
                <a:moveTo>
                  <a:pt x="0" y="0"/>
                </a:moveTo>
                <a:lnTo>
                  <a:pt x="12220904" y="0"/>
                </a:lnTo>
                <a:lnTo>
                  <a:pt x="12220904" y="12190352"/>
                </a:lnTo>
                <a:lnTo>
                  <a:pt x="0" y="12190352"/>
                </a:lnTo>
                <a:lnTo>
                  <a:pt x="0" y="0"/>
                </a:lnTo>
                <a:close/>
              </a:path>
            </a:pathLst>
          </a:custGeom>
          <a:blipFill>
            <a:blip r:embed="rId2"/>
            <a:stretch>
              <a:fillRect/>
            </a:stretch>
          </a:blipFill>
        </p:spPr>
        <p:txBody>
          <a:bodyPr/>
          <a:lstStyle/>
          <a:p>
            <a:endParaRPr lang="en-US"/>
          </a:p>
        </p:txBody>
      </p:sp>
      <p:sp>
        <p:nvSpPr>
          <p:cNvPr id="3" name="Freeform 3"/>
          <p:cNvSpPr/>
          <p:nvPr/>
        </p:nvSpPr>
        <p:spPr>
          <a:xfrm>
            <a:off x="1028700" y="3228529"/>
            <a:ext cx="4092670" cy="2900387"/>
          </a:xfrm>
          <a:custGeom>
            <a:avLst/>
            <a:gdLst/>
            <a:ahLst/>
            <a:cxnLst/>
            <a:rect l="l" t="t" r="r" b="b"/>
            <a:pathLst>
              <a:path w="4092670" h="2900387">
                <a:moveTo>
                  <a:pt x="0" y="0"/>
                </a:moveTo>
                <a:lnTo>
                  <a:pt x="4092670" y="0"/>
                </a:lnTo>
                <a:lnTo>
                  <a:pt x="4092670" y="2900388"/>
                </a:lnTo>
                <a:lnTo>
                  <a:pt x="0" y="2900388"/>
                </a:lnTo>
                <a:lnTo>
                  <a:pt x="0" y="0"/>
                </a:lnTo>
                <a:close/>
              </a:path>
            </a:pathLst>
          </a:custGeom>
          <a:blipFill>
            <a:blip r:embed="rId3"/>
            <a:stretch>
              <a:fillRect l="-4787" r="-1514"/>
            </a:stretch>
          </a:blipFill>
        </p:spPr>
        <p:txBody>
          <a:bodyPr/>
          <a:lstStyle/>
          <a:p>
            <a:endParaRPr lang="en-US"/>
          </a:p>
        </p:txBody>
      </p:sp>
      <p:sp>
        <p:nvSpPr>
          <p:cNvPr id="4" name="Freeform 4"/>
          <p:cNvSpPr/>
          <p:nvPr/>
        </p:nvSpPr>
        <p:spPr>
          <a:xfrm>
            <a:off x="7097665" y="3228529"/>
            <a:ext cx="4092670" cy="2900387"/>
          </a:xfrm>
          <a:custGeom>
            <a:avLst/>
            <a:gdLst/>
            <a:ahLst/>
            <a:cxnLst/>
            <a:rect l="l" t="t" r="r" b="b"/>
            <a:pathLst>
              <a:path w="4092670" h="2900387">
                <a:moveTo>
                  <a:pt x="0" y="0"/>
                </a:moveTo>
                <a:lnTo>
                  <a:pt x="4092670" y="0"/>
                </a:lnTo>
                <a:lnTo>
                  <a:pt x="4092670" y="2900388"/>
                </a:lnTo>
                <a:lnTo>
                  <a:pt x="0" y="2900388"/>
                </a:lnTo>
                <a:lnTo>
                  <a:pt x="0" y="0"/>
                </a:lnTo>
                <a:close/>
              </a:path>
            </a:pathLst>
          </a:custGeom>
          <a:blipFill>
            <a:blip r:embed="rId4"/>
            <a:stretch>
              <a:fillRect l="-3150" r="-3150"/>
            </a:stretch>
          </a:blipFill>
        </p:spPr>
        <p:txBody>
          <a:bodyPr/>
          <a:lstStyle/>
          <a:p>
            <a:endParaRPr lang="en-US"/>
          </a:p>
        </p:txBody>
      </p:sp>
      <p:sp>
        <p:nvSpPr>
          <p:cNvPr id="5" name="Freeform 5"/>
          <p:cNvSpPr/>
          <p:nvPr/>
        </p:nvSpPr>
        <p:spPr>
          <a:xfrm>
            <a:off x="13166630" y="3228529"/>
            <a:ext cx="4092670" cy="2900387"/>
          </a:xfrm>
          <a:custGeom>
            <a:avLst/>
            <a:gdLst/>
            <a:ahLst/>
            <a:cxnLst/>
            <a:rect l="l" t="t" r="r" b="b"/>
            <a:pathLst>
              <a:path w="4092670" h="2900387">
                <a:moveTo>
                  <a:pt x="0" y="0"/>
                </a:moveTo>
                <a:lnTo>
                  <a:pt x="4092670" y="0"/>
                </a:lnTo>
                <a:lnTo>
                  <a:pt x="4092670" y="2900388"/>
                </a:lnTo>
                <a:lnTo>
                  <a:pt x="0" y="2900388"/>
                </a:lnTo>
                <a:lnTo>
                  <a:pt x="0" y="0"/>
                </a:lnTo>
                <a:close/>
              </a:path>
            </a:pathLst>
          </a:custGeom>
          <a:blipFill>
            <a:blip r:embed="rId5"/>
            <a:stretch>
              <a:fillRect r="-6368"/>
            </a:stretch>
          </a:blipFill>
        </p:spPr>
        <p:txBody>
          <a:bodyPr/>
          <a:lstStyle/>
          <a:p>
            <a:endParaRPr lang="en-US"/>
          </a:p>
        </p:txBody>
      </p:sp>
      <p:sp>
        <p:nvSpPr>
          <p:cNvPr id="6" name="TextBox 6"/>
          <p:cNvSpPr txBox="1"/>
          <p:nvPr/>
        </p:nvSpPr>
        <p:spPr>
          <a:xfrm>
            <a:off x="1028700" y="1019175"/>
            <a:ext cx="9961820" cy="923925"/>
          </a:xfrm>
          <a:prstGeom prst="rect">
            <a:avLst/>
          </a:prstGeom>
        </p:spPr>
        <p:txBody>
          <a:bodyPr lIns="0" tIns="0" rIns="0" bIns="0" rtlCol="0" anchor="t">
            <a:spAutoFit/>
          </a:bodyPr>
          <a:lstStyle/>
          <a:p>
            <a:pPr algn="l">
              <a:lnSpc>
                <a:spcPts val="7200"/>
              </a:lnSpc>
              <a:spcBef>
                <a:spcPct val="0"/>
              </a:spcBef>
            </a:pPr>
            <a:r>
              <a:rPr lang="en-US" sz="6000" b="1">
                <a:solidFill>
                  <a:srgbClr val="000000"/>
                </a:solidFill>
                <a:latin typeface="Cabin Medium"/>
                <a:ea typeface="Cabin Medium"/>
                <a:cs typeface="Cabin Medium"/>
                <a:sym typeface="Cabin Medium"/>
              </a:rPr>
              <a:t>Tóm tắt và Kết luận</a:t>
            </a:r>
          </a:p>
        </p:txBody>
      </p:sp>
      <p:sp>
        <p:nvSpPr>
          <p:cNvPr id="7" name="TextBox 7"/>
          <p:cNvSpPr txBox="1"/>
          <p:nvPr/>
        </p:nvSpPr>
        <p:spPr>
          <a:xfrm>
            <a:off x="14022973" y="1277937"/>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6" action="ppaction://hlinksldjump"/>
              </a:rPr>
              <a:t>Quay lại Trang Tổng quan</a:t>
            </a:r>
          </a:p>
        </p:txBody>
      </p:sp>
      <p:grpSp>
        <p:nvGrpSpPr>
          <p:cNvPr id="8" name="Group 8"/>
          <p:cNvGrpSpPr/>
          <p:nvPr/>
        </p:nvGrpSpPr>
        <p:grpSpPr>
          <a:xfrm>
            <a:off x="1028700" y="6882829"/>
            <a:ext cx="4092670" cy="2044963"/>
            <a:chOff x="0" y="0"/>
            <a:chExt cx="5456893" cy="2726617"/>
          </a:xfrm>
        </p:grpSpPr>
        <p:sp>
          <p:nvSpPr>
            <p:cNvPr id="9" name="TextBox 9"/>
            <p:cNvSpPr txBox="1"/>
            <p:nvPr/>
          </p:nvSpPr>
          <p:spPr>
            <a:xfrm>
              <a:off x="0" y="-9525"/>
              <a:ext cx="5456893" cy="1228725"/>
            </a:xfrm>
            <a:prstGeom prst="rect">
              <a:avLst/>
            </a:prstGeom>
          </p:spPr>
          <p:txBody>
            <a:bodyPr lIns="0" tIns="0" rIns="0" bIns="0" rtlCol="0" anchor="t">
              <a:spAutoFit/>
            </a:bodyPr>
            <a:lstStyle/>
            <a:p>
              <a:pPr algn="ctr">
                <a:lnSpc>
                  <a:spcPts val="3600"/>
                </a:lnSpc>
              </a:pPr>
              <a:r>
                <a:rPr lang="en-US" sz="3000" b="1">
                  <a:solidFill>
                    <a:srgbClr val="000000"/>
                  </a:solidFill>
                  <a:latin typeface="Cabin Medium"/>
                  <a:ea typeface="Cabin Medium"/>
                  <a:cs typeface="Cabin Medium"/>
                  <a:sym typeface="Cabin Medium"/>
                </a:rPr>
                <a:t>Thêm những phát hiện</a:t>
              </a:r>
            </a:p>
            <a:p>
              <a:pPr algn="ctr">
                <a:lnSpc>
                  <a:spcPts val="3600"/>
                </a:lnSpc>
              </a:pPr>
              <a:r>
                <a:rPr lang="en-US" sz="3000" b="1">
                  <a:solidFill>
                    <a:srgbClr val="000000"/>
                  </a:solidFill>
                  <a:latin typeface="Cabin Medium"/>
                  <a:ea typeface="Cabin Medium"/>
                  <a:cs typeface="Cabin Medium"/>
                  <a:sym typeface="Cabin Medium"/>
                </a:rPr>
                <a:t>của bạn ở đây.</a:t>
              </a:r>
            </a:p>
          </p:txBody>
        </p:sp>
        <p:sp>
          <p:nvSpPr>
            <p:cNvPr id="10" name="TextBox 10"/>
            <p:cNvSpPr txBox="1"/>
            <p:nvPr/>
          </p:nvSpPr>
          <p:spPr>
            <a:xfrm>
              <a:off x="0" y="1604784"/>
              <a:ext cx="5456893" cy="1121833"/>
            </a:xfrm>
            <a:prstGeom prst="rect">
              <a:avLst/>
            </a:prstGeom>
          </p:spPr>
          <p:txBody>
            <a:bodyPr lIns="0" tIns="0" rIns="0" bIns="0" rtlCol="0" anchor="t">
              <a:spAutoFit/>
            </a:bodyPr>
            <a:lstStyle/>
            <a:p>
              <a:pPr algn="ctr">
                <a:lnSpc>
                  <a:spcPts val="3499"/>
                </a:lnSpc>
              </a:pPr>
              <a:r>
                <a:rPr lang="en-US" sz="2499">
                  <a:solidFill>
                    <a:srgbClr val="000000"/>
                  </a:solidFill>
                  <a:latin typeface="Cabin"/>
                  <a:ea typeface="Cabin"/>
                  <a:cs typeface="Cabin"/>
                  <a:sym typeface="Cabin"/>
                </a:rPr>
                <a:t>Giải thích ngắn gọn về</a:t>
              </a:r>
            </a:p>
            <a:p>
              <a:pPr algn="ctr">
                <a:lnSpc>
                  <a:spcPts val="3499"/>
                </a:lnSpc>
              </a:pPr>
              <a:r>
                <a:rPr lang="en-US" sz="2499">
                  <a:solidFill>
                    <a:srgbClr val="000000"/>
                  </a:solidFill>
                  <a:latin typeface="Cabin"/>
                  <a:ea typeface="Cabin"/>
                  <a:cs typeface="Cabin"/>
                  <a:sym typeface="Cabin"/>
                </a:rPr>
                <a:t>các phát hiện.</a:t>
              </a:r>
            </a:p>
          </p:txBody>
        </p:sp>
      </p:grpSp>
      <p:grpSp>
        <p:nvGrpSpPr>
          <p:cNvPr id="11" name="Group 11"/>
          <p:cNvGrpSpPr/>
          <p:nvPr/>
        </p:nvGrpSpPr>
        <p:grpSpPr>
          <a:xfrm>
            <a:off x="7097665" y="6882829"/>
            <a:ext cx="4092670" cy="2044963"/>
            <a:chOff x="0" y="0"/>
            <a:chExt cx="5456893" cy="2726617"/>
          </a:xfrm>
        </p:grpSpPr>
        <p:sp>
          <p:nvSpPr>
            <p:cNvPr id="12" name="TextBox 12"/>
            <p:cNvSpPr txBox="1"/>
            <p:nvPr/>
          </p:nvSpPr>
          <p:spPr>
            <a:xfrm>
              <a:off x="0" y="-9525"/>
              <a:ext cx="5456893" cy="1228725"/>
            </a:xfrm>
            <a:prstGeom prst="rect">
              <a:avLst/>
            </a:prstGeom>
          </p:spPr>
          <p:txBody>
            <a:bodyPr lIns="0" tIns="0" rIns="0" bIns="0" rtlCol="0" anchor="t">
              <a:spAutoFit/>
            </a:bodyPr>
            <a:lstStyle/>
            <a:p>
              <a:pPr algn="ctr">
                <a:lnSpc>
                  <a:spcPts val="3600"/>
                </a:lnSpc>
              </a:pPr>
              <a:r>
                <a:rPr lang="en-US" sz="3000" b="1">
                  <a:solidFill>
                    <a:srgbClr val="000000"/>
                  </a:solidFill>
                  <a:latin typeface="Cabin Medium"/>
                  <a:ea typeface="Cabin Medium"/>
                  <a:cs typeface="Cabin Medium"/>
                  <a:sym typeface="Cabin Medium"/>
                </a:rPr>
                <a:t>Thêm những phát hiện</a:t>
              </a:r>
            </a:p>
            <a:p>
              <a:pPr algn="ctr">
                <a:lnSpc>
                  <a:spcPts val="3600"/>
                </a:lnSpc>
              </a:pPr>
              <a:r>
                <a:rPr lang="en-US" sz="3000" b="1">
                  <a:solidFill>
                    <a:srgbClr val="000000"/>
                  </a:solidFill>
                  <a:latin typeface="Cabin Medium"/>
                  <a:ea typeface="Cabin Medium"/>
                  <a:cs typeface="Cabin Medium"/>
                  <a:sym typeface="Cabin Medium"/>
                </a:rPr>
                <a:t>của bạn ở đây.</a:t>
              </a:r>
            </a:p>
          </p:txBody>
        </p:sp>
        <p:sp>
          <p:nvSpPr>
            <p:cNvPr id="13" name="TextBox 13"/>
            <p:cNvSpPr txBox="1"/>
            <p:nvPr/>
          </p:nvSpPr>
          <p:spPr>
            <a:xfrm>
              <a:off x="0" y="1604784"/>
              <a:ext cx="5456893" cy="1121833"/>
            </a:xfrm>
            <a:prstGeom prst="rect">
              <a:avLst/>
            </a:prstGeom>
          </p:spPr>
          <p:txBody>
            <a:bodyPr lIns="0" tIns="0" rIns="0" bIns="0" rtlCol="0" anchor="t">
              <a:spAutoFit/>
            </a:bodyPr>
            <a:lstStyle/>
            <a:p>
              <a:pPr algn="ctr">
                <a:lnSpc>
                  <a:spcPts val="3499"/>
                </a:lnSpc>
              </a:pPr>
              <a:r>
                <a:rPr lang="en-US" sz="2499">
                  <a:solidFill>
                    <a:srgbClr val="000000"/>
                  </a:solidFill>
                  <a:latin typeface="Cabin"/>
                  <a:ea typeface="Cabin"/>
                  <a:cs typeface="Cabin"/>
                  <a:sym typeface="Cabin"/>
                </a:rPr>
                <a:t>Giải thích ngắn gọn về</a:t>
              </a:r>
            </a:p>
            <a:p>
              <a:pPr algn="ctr">
                <a:lnSpc>
                  <a:spcPts val="3499"/>
                </a:lnSpc>
              </a:pPr>
              <a:r>
                <a:rPr lang="en-US" sz="2499">
                  <a:solidFill>
                    <a:srgbClr val="000000"/>
                  </a:solidFill>
                  <a:latin typeface="Cabin"/>
                  <a:ea typeface="Cabin"/>
                  <a:cs typeface="Cabin"/>
                  <a:sym typeface="Cabin"/>
                </a:rPr>
                <a:t>các phát hiện.</a:t>
              </a:r>
            </a:p>
          </p:txBody>
        </p:sp>
      </p:grpSp>
      <p:grpSp>
        <p:nvGrpSpPr>
          <p:cNvPr id="14" name="Group 14"/>
          <p:cNvGrpSpPr/>
          <p:nvPr/>
        </p:nvGrpSpPr>
        <p:grpSpPr>
          <a:xfrm>
            <a:off x="13166630" y="6882829"/>
            <a:ext cx="4092670" cy="2044963"/>
            <a:chOff x="0" y="0"/>
            <a:chExt cx="5456893" cy="2726617"/>
          </a:xfrm>
        </p:grpSpPr>
        <p:sp>
          <p:nvSpPr>
            <p:cNvPr id="15" name="TextBox 15"/>
            <p:cNvSpPr txBox="1"/>
            <p:nvPr/>
          </p:nvSpPr>
          <p:spPr>
            <a:xfrm>
              <a:off x="0" y="-9525"/>
              <a:ext cx="5456893" cy="1228725"/>
            </a:xfrm>
            <a:prstGeom prst="rect">
              <a:avLst/>
            </a:prstGeom>
          </p:spPr>
          <p:txBody>
            <a:bodyPr lIns="0" tIns="0" rIns="0" bIns="0" rtlCol="0" anchor="t">
              <a:spAutoFit/>
            </a:bodyPr>
            <a:lstStyle/>
            <a:p>
              <a:pPr algn="ctr">
                <a:lnSpc>
                  <a:spcPts val="3600"/>
                </a:lnSpc>
              </a:pPr>
              <a:r>
                <a:rPr lang="en-US" sz="3000" b="1">
                  <a:solidFill>
                    <a:srgbClr val="000000"/>
                  </a:solidFill>
                  <a:latin typeface="Cabin Medium"/>
                  <a:ea typeface="Cabin Medium"/>
                  <a:cs typeface="Cabin Medium"/>
                  <a:sym typeface="Cabin Medium"/>
                </a:rPr>
                <a:t>Thêm những phát hiện</a:t>
              </a:r>
            </a:p>
            <a:p>
              <a:pPr algn="ctr">
                <a:lnSpc>
                  <a:spcPts val="3600"/>
                </a:lnSpc>
              </a:pPr>
              <a:r>
                <a:rPr lang="en-US" sz="3000" b="1">
                  <a:solidFill>
                    <a:srgbClr val="000000"/>
                  </a:solidFill>
                  <a:latin typeface="Cabin Medium"/>
                  <a:ea typeface="Cabin Medium"/>
                  <a:cs typeface="Cabin Medium"/>
                  <a:sym typeface="Cabin Medium"/>
                </a:rPr>
                <a:t>của bạn ở đây.</a:t>
              </a:r>
            </a:p>
          </p:txBody>
        </p:sp>
        <p:sp>
          <p:nvSpPr>
            <p:cNvPr id="16" name="TextBox 16"/>
            <p:cNvSpPr txBox="1"/>
            <p:nvPr/>
          </p:nvSpPr>
          <p:spPr>
            <a:xfrm>
              <a:off x="0" y="1604784"/>
              <a:ext cx="5456893" cy="1121833"/>
            </a:xfrm>
            <a:prstGeom prst="rect">
              <a:avLst/>
            </a:prstGeom>
          </p:spPr>
          <p:txBody>
            <a:bodyPr lIns="0" tIns="0" rIns="0" bIns="0" rtlCol="0" anchor="t">
              <a:spAutoFit/>
            </a:bodyPr>
            <a:lstStyle/>
            <a:p>
              <a:pPr algn="ctr">
                <a:lnSpc>
                  <a:spcPts val="3499"/>
                </a:lnSpc>
              </a:pPr>
              <a:r>
                <a:rPr lang="en-US" sz="2499">
                  <a:solidFill>
                    <a:srgbClr val="000000"/>
                  </a:solidFill>
                  <a:latin typeface="Cabin"/>
                  <a:ea typeface="Cabin"/>
                  <a:cs typeface="Cabin"/>
                  <a:sym typeface="Cabin"/>
                </a:rPr>
                <a:t>Giải thích ngắn gọn về</a:t>
              </a:r>
            </a:p>
            <a:p>
              <a:pPr algn="ctr">
                <a:lnSpc>
                  <a:spcPts val="3499"/>
                </a:lnSpc>
              </a:pPr>
              <a:r>
                <a:rPr lang="en-US" sz="2499">
                  <a:solidFill>
                    <a:srgbClr val="000000"/>
                  </a:solidFill>
                  <a:latin typeface="Cabin"/>
                  <a:ea typeface="Cabin"/>
                  <a:cs typeface="Cabin"/>
                  <a:sym typeface="Cabin"/>
                </a:rPr>
                <a:t>các phát hiện.</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8100000" flipH="1">
            <a:off x="7089400" y="600041"/>
            <a:ext cx="8075295" cy="8229600"/>
          </a:xfrm>
          <a:custGeom>
            <a:avLst/>
            <a:gdLst/>
            <a:ahLst/>
            <a:cxnLst/>
            <a:rect l="l" t="t" r="r" b="b"/>
            <a:pathLst>
              <a:path w="8075295" h="8229600">
                <a:moveTo>
                  <a:pt x="8075295" y="0"/>
                </a:moveTo>
                <a:lnTo>
                  <a:pt x="0" y="0"/>
                </a:lnTo>
                <a:lnTo>
                  <a:pt x="0" y="8229600"/>
                </a:lnTo>
                <a:lnTo>
                  <a:pt x="8075295" y="8229600"/>
                </a:lnTo>
                <a:lnTo>
                  <a:pt x="8075295" y="0"/>
                </a:lnTo>
                <a:close/>
              </a:path>
            </a:pathLst>
          </a:custGeom>
          <a:blipFill>
            <a:blip r:embed="rId2"/>
            <a:stretch>
              <a:fillRect/>
            </a:stretch>
          </a:blipFill>
        </p:spPr>
        <p:txBody>
          <a:bodyPr/>
          <a:lstStyle/>
          <a:p>
            <a:endParaRPr lang="en-US"/>
          </a:p>
        </p:txBody>
      </p:sp>
      <p:sp>
        <p:nvSpPr>
          <p:cNvPr id="3" name="AutoShape 3"/>
          <p:cNvSpPr/>
          <p:nvPr/>
        </p:nvSpPr>
        <p:spPr>
          <a:xfrm rot="1008">
            <a:off x="1028698" y="3853707"/>
            <a:ext cx="16230601" cy="0"/>
          </a:xfrm>
          <a:prstGeom prst="line">
            <a:avLst/>
          </a:prstGeom>
          <a:ln w="9525" cap="flat">
            <a:solidFill>
              <a:srgbClr val="000000"/>
            </a:solidFill>
            <a:prstDash val="solid"/>
            <a:headEnd type="none" w="sm" len="sm"/>
            <a:tailEnd type="none" w="sm" len="sm"/>
          </a:ln>
        </p:spPr>
        <p:txBody>
          <a:bodyPr/>
          <a:lstStyle/>
          <a:p>
            <a:endParaRPr lang="en-US"/>
          </a:p>
        </p:txBody>
      </p:sp>
      <p:graphicFrame>
        <p:nvGraphicFramePr>
          <p:cNvPr id="4" name="Table 4"/>
          <p:cNvGraphicFramePr>
            <a:graphicFrameLocks noGrp="1"/>
          </p:cNvGraphicFramePr>
          <p:nvPr/>
        </p:nvGraphicFramePr>
        <p:xfrm>
          <a:off x="1028697" y="4897539"/>
          <a:ext cx="16230602" cy="4360761"/>
        </p:xfrm>
        <a:graphic>
          <a:graphicData uri="http://schemas.openxmlformats.org/drawingml/2006/table">
            <a:tbl>
              <a:tblPr/>
              <a:tblGrid>
                <a:gridCol w="8115301">
                  <a:extLst>
                    <a:ext uri="{9D8B030D-6E8A-4147-A177-3AD203B41FA5}">
                      <a16:colId xmlns:a16="http://schemas.microsoft.com/office/drawing/2014/main" val="20000"/>
                    </a:ext>
                  </a:extLst>
                </a:gridCol>
                <a:gridCol w="8115301">
                  <a:extLst>
                    <a:ext uri="{9D8B030D-6E8A-4147-A177-3AD203B41FA5}">
                      <a16:colId xmlns:a16="http://schemas.microsoft.com/office/drawing/2014/main" val="20001"/>
                    </a:ext>
                  </a:extLst>
                </a:gridCol>
              </a:tblGrid>
              <a:tr h="4360761">
                <a:tc>
                  <a:txBody>
                    <a:bodyPr/>
                    <a:lstStyle/>
                    <a:p>
                      <a:pPr algn="ctr">
                        <a:lnSpc>
                          <a:spcPts val="4200"/>
                        </a:lnSpc>
                        <a:defRPr/>
                      </a:pPr>
                      <a:r>
                        <a:rPr lang="en-US" sz="3000" b="1">
                          <a:solidFill>
                            <a:srgbClr val="000000"/>
                          </a:solidFill>
                          <a:latin typeface="Cabin Medium"/>
                          <a:ea typeface="Cabin Medium"/>
                          <a:cs typeface="Cabin Medium"/>
                          <a:sym typeface="Cabin Medium"/>
                        </a:rPr>
                        <a:t>Các Vấn đề lý luận và Phương pháp luận</a:t>
                      </a:r>
                      <a:endParaRPr lang="en-US" sz="1100"/>
                    </a:p>
                    <a:p>
                      <a:pPr algn="ctr">
                        <a:lnSpc>
                          <a:spcPts val="4200"/>
                        </a:lnSpc>
                      </a:pPr>
                      <a:endParaRPr lang="en-US" sz="1100"/>
                    </a:p>
                    <a:p>
                      <a:pPr algn="ctr">
                        <a:lnSpc>
                          <a:spcPts val="3220"/>
                        </a:lnSpc>
                      </a:pPr>
                      <a:r>
                        <a:rPr lang="en-US" sz="2300">
                          <a:solidFill>
                            <a:srgbClr val="000000"/>
                          </a:solidFill>
                          <a:latin typeface="Cabin"/>
                          <a:ea typeface="Cabin"/>
                          <a:cs typeface="Cabin"/>
                          <a:sym typeface="Cabin"/>
                        </a:rPr>
                        <a:t>Liệt kê các đề xuất sẽ giúp giải quyết các vấn đề</a:t>
                      </a:r>
                    </a:p>
                    <a:p>
                      <a:pPr algn="ctr">
                        <a:lnSpc>
                          <a:spcPts val="3220"/>
                        </a:lnSpc>
                      </a:pPr>
                      <a:r>
                        <a:rPr lang="en-US" sz="2300">
                          <a:solidFill>
                            <a:srgbClr val="000000"/>
                          </a:solidFill>
                          <a:latin typeface="Cabin"/>
                          <a:ea typeface="Cabin"/>
                          <a:cs typeface="Cabin"/>
                          <a:sym typeface="Cabin"/>
                        </a:rPr>
                        <a:t>phát sinh từ nghiên cứu của bạn.</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6956A"/>
                    </a:solidFill>
                  </a:tcPr>
                </a:tc>
                <a:tc>
                  <a:txBody>
                    <a:bodyPr/>
                    <a:lstStyle/>
                    <a:p>
                      <a:pPr algn="ctr">
                        <a:lnSpc>
                          <a:spcPts val="4200"/>
                        </a:lnSpc>
                        <a:defRPr/>
                      </a:pPr>
                      <a:r>
                        <a:rPr lang="en-US" sz="3000" b="1">
                          <a:solidFill>
                            <a:srgbClr val="000000"/>
                          </a:solidFill>
                          <a:latin typeface="Cabin Medium"/>
                          <a:ea typeface="Cabin Medium"/>
                          <a:cs typeface="Cabin Medium"/>
                          <a:sym typeface="Cabin Medium"/>
                        </a:rPr>
                        <a:t>Ứng dụng Thực tế</a:t>
                      </a:r>
                      <a:endParaRPr lang="en-US" sz="1100"/>
                    </a:p>
                    <a:p>
                      <a:pPr algn="ctr">
                        <a:lnSpc>
                          <a:spcPts val="4200"/>
                        </a:lnSpc>
                      </a:pPr>
                      <a:endParaRPr lang="en-US" sz="1100"/>
                    </a:p>
                    <a:p>
                      <a:pPr algn="ctr">
                        <a:lnSpc>
                          <a:spcPts val="3220"/>
                        </a:lnSpc>
                      </a:pPr>
                      <a:r>
                        <a:rPr lang="en-US" sz="2300">
                          <a:solidFill>
                            <a:srgbClr val="000000"/>
                          </a:solidFill>
                          <a:latin typeface="Cabin"/>
                          <a:ea typeface="Cabin"/>
                          <a:cs typeface="Cabin"/>
                          <a:sym typeface="Cabin"/>
                        </a:rPr>
                        <a:t>Liệt kê các đề xuất sẽ giúp giải quyết các vấn đề</a:t>
                      </a:r>
                    </a:p>
                    <a:p>
                      <a:pPr algn="ctr">
                        <a:lnSpc>
                          <a:spcPts val="3220"/>
                        </a:lnSpc>
                      </a:pPr>
                      <a:r>
                        <a:rPr lang="en-US" sz="2300">
                          <a:solidFill>
                            <a:srgbClr val="000000"/>
                          </a:solidFill>
                          <a:latin typeface="Cabin"/>
                          <a:ea typeface="Cabin"/>
                          <a:cs typeface="Cabin"/>
                          <a:sym typeface="Cabin"/>
                        </a:rPr>
                        <a:t>phát sinh từ nghiên cứu của bạn.</a:t>
                      </a:r>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0D2EF"/>
                    </a:solidFill>
                  </a:tcPr>
                </a:tc>
                <a:extLst>
                  <a:ext uri="{0D108BD9-81ED-4DB2-BD59-A6C34878D82A}">
                    <a16:rowId xmlns:a16="http://schemas.microsoft.com/office/drawing/2014/main" val="10000"/>
                  </a:ext>
                </a:extLst>
              </a:tr>
            </a:tbl>
          </a:graphicData>
        </a:graphic>
      </p:graphicFrame>
      <p:sp>
        <p:nvSpPr>
          <p:cNvPr id="5" name="TextBox 5"/>
          <p:cNvSpPr txBox="1"/>
          <p:nvPr/>
        </p:nvSpPr>
        <p:spPr>
          <a:xfrm>
            <a:off x="1028700" y="1028700"/>
            <a:ext cx="8115300" cy="1943100"/>
          </a:xfrm>
          <a:prstGeom prst="rect">
            <a:avLst/>
          </a:prstGeom>
        </p:spPr>
        <p:txBody>
          <a:bodyPr lIns="0" tIns="0" rIns="0" bIns="0" rtlCol="0" anchor="t">
            <a:spAutoFit/>
          </a:bodyPr>
          <a:lstStyle/>
          <a:p>
            <a:pPr algn="l">
              <a:lnSpc>
                <a:spcPts val="7650"/>
              </a:lnSpc>
              <a:spcBef>
                <a:spcPct val="0"/>
              </a:spcBef>
            </a:pPr>
            <a:r>
              <a:rPr lang="en-US" sz="6375" b="1">
                <a:solidFill>
                  <a:srgbClr val="000000"/>
                </a:solidFill>
                <a:latin typeface="Cabin Medium"/>
                <a:ea typeface="Cabin Medium"/>
                <a:cs typeface="Cabin Medium"/>
                <a:sym typeface="Cabin Medium"/>
              </a:rPr>
              <a:t>Đề xuất và</a:t>
            </a:r>
          </a:p>
          <a:p>
            <a:pPr algn="l">
              <a:lnSpc>
                <a:spcPts val="7650"/>
              </a:lnSpc>
              <a:spcBef>
                <a:spcPct val="0"/>
              </a:spcBef>
            </a:pPr>
            <a:r>
              <a:rPr lang="en-US" sz="6375" b="1">
                <a:solidFill>
                  <a:srgbClr val="000000"/>
                </a:solidFill>
                <a:latin typeface="Cabin Medium"/>
                <a:ea typeface="Cabin Medium"/>
                <a:cs typeface="Cabin Medium"/>
                <a:sym typeface="Cabin Medium"/>
              </a:rPr>
              <a:t>Ứng dụng</a:t>
            </a:r>
          </a:p>
        </p:txBody>
      </p:sp>
      <p:sp>
        <p:nvSpPr>
          <p:cNvPr id="6" name="TextBox 6"/>
          <p:cNvSpPr txBox="1"/>
          <p:nvPr/>
        </p:nvSpPr>
        <p:spPr>
          <a:xfrm>
            <a:off x="14022973" y="1735137"/>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194878">
            <a:off x="-1299255" y="-3855503"/>
            <a:ext cx="14212134" cy="14034482"/>
          </a:xfrm>
          <a:custGeom>
            <a:avLst/>
            <a:gdLst/>
            <a:ahLst/>
            <a:cxnLst/>
            <a:rect l="l" t="t" r="r" b="b"/>
            <a:pathLst>
              <a:path w="14212134" h="14034482">
                <a:moveTo>
                  <a:pt x="0" y="0"/>
                </a:moveTo>
                <a:lnTo>
                  <a:pt x="14212134" y="0"/>
                </a:lnTo>
                <a:lnTo>
                  <a:pt x="14212134" y="14034482"/>
                </a:lnTo>
                <a:lnTo>
                  <a:pt x="0" y="14034482"/>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191467" y="7451676"/>
            <a:ext cx="7506486" cy="2221230"/>
            <a:chOff x="0" y="0"/>
            <a:chExt cx="5663001" cy="1675728"/>
          </a:xfrm>
        </p:grpSpPr>
        <p:sp>
          <p:nvSpPr>
            <p:cNvPr id="4" name="Freeform 4"/>
            <p:cNvSpPr/>
            <p:nvPr/>
          </p:nvSpPr>
          <p:spPr>
            <a:xfrm>
              <a:off x="0" y="0"/>
              <a:ext cx="5663001" cy="1675728"/>
            </a:xfrm>
            <a:custGeom>
              <a:avLst/>
              <a:gdLst/>
              <a:ahLst/>
              <a:cxnLst/>
              <a:rect l="l" t="t" r="r" b="b"/>
              <a:pathLst>
                <a:path w="5663001" h="1675728">
                  <a:moveTo>
                    <a:pt x="30941" y="0"/>
                  </a:moveTo>
                  <a:lnTo>
                    <a:pt x="5632060" y="0"/>
                  </a:lnTo>
                  <a:cubicBezTo>
                    <a:pt x="5649148" y="0"/>
                    <a:pt x="5663001" y="13853"/>
                    <a:pt x="5663001" y="30941"/>
                  </a:cubicBezTo>
                  <a:lnTo>
                    <a:pt x="5663001" y="1644787"/>
                  </a:lnTo>
                  <a:cubicBezTo>
                    <a:pt x="5663001" y="1652993"/>
                    <a:pt x="5659741" y="1660863"/>
                    <a:pt x="5653939" y="1666666"/>
                  </a:cubicBezTo>
                  <a:cubicBezTo>
                    <a:pt x="5648136" y="1672468"/>
                    <a:pt x="5640266" y="1675728"/>
                    <a:pt x="5632060" y="1675728"/>
                  </a:cubicBezTo>
                  <a:lnTo>
                    <a:pt x="30941" y="1675728"/>
                  </a:lnTo>
                  <a:cubicBezTo>
                    <a:pt x="22735" y="1675728"/>
                    <a:pt x="14865" y="1672468"/>
                    <a:pt x="9062" y="1666666"/>
                  </a:cubicBezTo>
                  <a:cubicBezTo>
                    <a:pt x="3260" y="1660863"/>
                    <a:pt x="0" y="1652993"/>
                    <a:pt x="0" y="1644787"/>
                  </a:cubicBezTo>
                  <a:lnTo>
                    <a:pt x="0" y="30941"/>
                  </a:lnTo>
                  <a:cubicBezTo>
                    <a:pt x="0" y="22735"/>
                    <a:pt x="3260" y="14865"/>
                    <a:pt x="9062" y="9062"/>
                  </a:cubicBezTo>
                  <a:cubicBezTo>
                    <a:pt x="14865" y="3260"/>
                    <a:pt x="22735" y="0"/>
                    <a:pt x="30941" y="0"/>
                  </a:cubicBezTo>
                  <a:close/>
                </a:path>
              </a:pathLst>
            </a:custGeom>
            <a:solidFill>
              <a:srgbClr val="E0D2EF"/>
            </a:solidFill>
            <a:ln cap="rnd">
              <a:noFill/>
              <a:prstDash val="sysDot"/>
              <a:round/>
            </a:ln>
          </p:spPr>
          <p:txBody>
            <a:bodyPr/>
            <a:lstStyle/>
            <a:p>
              <a:endParaRPr lang="en-US"/>
            </a:p>
          </p:txBody>
        </p:sp>
        <p:sp>
          <p:nvSpPr>
            <p:cNvPr id="5" name="TextBox 5"/>
            <p:cNvSpPr txBox="1"/>
            <p:nvPr/>
          </p:nvSpPr>
          <p:spPr>
            <a:xfrm>
              <a:off x="0" y="-28575"/>
              <a:ext cx="5663001" cy="1704303"/>
            </a:xfrm>
            <a:prstGeom prst="rect">
              <a:avLst/>
            </a:prstGeom>
          </p:spPr>
          <p:txBody>
            <a:bodyPr lIns="254000" tIns="254000" rIns="254000" bIns="254000" rtlCol="0" anchor="ctr"/>
            <a:lstStyle/>
            <a:p>
              <a:pPr algn="just">
                <a:lnSpc>
                  <a:spcPts val="2380"/>
                </a:lnSpc>
              </a:pPr>
              <a:r>
                <a:rPr lang="en-US" sz="1700">
                  <a:solidFill>
                    <a:srgbClr val="000000"/>
                  </a:solidFill>
                  <a:latin typeface="Cabin"/>
                  <a:ea typeface="Cabin"/>
                  <a:cs typeface="Cabin"/>
                  <a:sym typeface="Cabin"/>
                </a:rPr>
                <a:t>Sử dụng các liên kết để đi đến các tài liệu nghiên cứu được nhắc đến trong bản thuyết trình bảo vệ luận văn.</a:t>
              </a:r>
            </a:p>
            <a:p>
              <a:pPr algn="just">
                <a:lnSpc>
                  <a:spcPts val="2380"/>
                </a:lnSpc>
              </a:pPr>
              <a:endParaRPr lang="en-US" sz="1700">
                <a:solidFill>
                  <a:srgbClr val="000000"/>
                </a:solidFill>
                <a:latin typeface="Cabin"/>
                <a:ea typeface="Cabin"/>
                <a:cs typeface="Cabin"/>
                <a:sym typeface="Cabin"/>
              </a:endParaRPr>
            </a:p>
            <a:p>
              <a:pPr algn="just">
                <a:lnSpc>
                  <a:spcPts val="2380"/>
                </a:lnSpc>
              </a:pPr>
              <a:r>
                <a:rPr lang="en-US" sz="1700">
                  <a:solidFill>
                    <a:srgbClr val="000000"/>
                  </a:solidFill>
                  <a:latin typeface="Cabin"/>
                  <a:ea typeface="Cabin"/>
                  <a:cs typeface="Cabin"/>
                  <a:sym typeface="Cabin"/>
                </a:rPr>
                <a:t>Tô đoạn văn bản, nhấp vào biểu tượng liên kết xuất hiện trên đoạn văn bản đó và dán liên kết của tài liệu mà bạn muốn kết nối.</a:t>
              </a:r>
            </a:p>
          </p:txBody>
        </p:sp>
      </p:grpSp>
      <p:sp>
        <p:nvSpPr>
          <p:cNvPr id="6" name="AutoShape 6"/>
          <p:cNvSpPr/>
          <p:nvPr/>
        </p:nvSpPr>
        <p:spPr>
          <a:xfrm rot="1008">
            <a:off x="1028698" y="3793621"/>
            <a:ext cx="16230601" cy="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TextBox 7"/>
          <p:cNvSpPr txBox="1"/>
          <p:nvPr/>
        </p:nvSpPr>
        <p:spPr>
          <a:xfrm>
            <a:off x="1276580" y="5038914"/>
            <a:ext cx="6819953" cy="453549"/>
          </a:xfrm>
          <a:prstGeom prst="rect">
            <a:avLst/>
          </a:prstGeom>
        </p:spPr>
        <p:txBody>
          <a:bodyPr lIns="0" tIns="0" rIns="0" bIns="0" rtlCol="0" anchor="t">
            <a:spAutoFit/>
          </a:bodyPr>
          <a:lstStyle/>
          <a:p>
            <a:pPr marL="566738" lvl="1" indent="-283369" algn="l">
              <a:lnSpc>
                <a:spcPts val="3675"/>
              </a:lnSpc>
              <a:buFont typeface="Arial"/>
              <a:buChar char="•"/>
            </a:pPr>
            <a:r>
              <a:rPr lang="en-US" sz="2625">
                <a:solidFill>
                  <a:srgbClr val="000000"/>
                </a:solidFill>
                <a:latin typeface="Cabin"/>
                <a:ea typeface="Cabin"/>
                <a:cs typeface="Cabin"/>
                <a:sym typeface="Cabin"/>
              </a:rPr>
              <a:t>Liệt kê tài liệu tham khảo của bạn ở đây</a:t>
            </a:r>
          </a:p>
        </p:txBody>
      </p:sp>
      <p:sp>
        <p:nvSpPr>
          <p:cNvPr id="8" name="TextBox 8"/>
          <p:cNvSpPr txBox="1"/>
          <p:nvPr/>
        </p:nvSpPr>
        <p:spPr>
          <a:xfrm>
            <a:off x="1276580" y="6423514"/>
            <a:ext cx="6819953" cy="453549"/>
          </a:xfrm>
          <a:prstGeom prst="rect">
            <a:avLst/>
          </a:prstGeom>
        </p:spPr>
        <p:txBody>
          <a:bodyPr lIns="0" tIns="0" rIns="0" bIns="0" rtlCol="0" anchor="t">
            <a:spAutoFit/>
          </a:bodyPr>
          <a:lstStyle/>
          <a:p>
            <a:pPr marL="566738" lvl="1" indent="-283369" algn="l">
              <a:lnSpc>
                <a:spcPts val="3675"/>
              </a:lnSpc>
              <a:buFont typeface="Arial"/>
              <a:buChar char="•"/>
            </a:pPr>
            <a:r>
              <a:rPr lang="en-US" sz="2625">
                <a:solidFill>
                  <a:srgbClr val="000000"/>
                </a:solidFill>
                <a:latin typeface="Cabin"/>
                <a:ea typeface="Cabin"/>
                <a:cs typeface="Cabin"/>
                <a:sym typeface="Cabin"/>
              </a:rPr>
              <a:t>Liệt kê tài liệu tham khảo của bạn ở đây</a:t>
            </a:r>
          </a:p>
        </p:txBody>
      </p:sp>
      <p:sp>
        <p:nvSpPr>
          <p:cNvPr id="9" name="TextBox 9"/>
          <p:cNvSpPr txBox="1"/>
          <p:nvPr/>
        </p:nvSpPr>
        <p:spPr>
          <a:xfrm>
            <a:off x="10191467" y="5038914"/>
            <a:ext cx="6819953" cy="453549"/>
          </a:xfrm>
          <a:prstGeom prst="rect">
            <a:avLst/>
          </a:prstGeom>
        </p:spPr>
        <p:txBody>
          <a:bodyPr lIns="0" tIns="0" rIns="0" bIns="0" rtlCol="0" anchor="t">
            <a:spAutoFit/>
          </a:bodyPr>
          <a:lstStyle/>
          <a:p>
            <a:pPr marL="566738" lvl="1" indent="-283369" algn="l">
              <a:lnSpc>
                <a:spcPts val="3675"/>
              </a:lnSpc>
              <a:buFont typeface="Arial"/>
              <a:buChar char="•"/>
            </a:pPr>
            <a:r>
              <a:rPr lang="en-US" sz="2625">
                <a:solidFill>
                  <a:srgbClr val="000000"/>
                </a:solidFill>
                <a:latin typeface="Cabin"/>
                <a:ea typeface="Cabin"/>
                <a:cs typeface="Cabin"/>
                <a:sym typeface="Cabin"/>
              </a:rPr>
              <a:t>Liệt kê tài liệu tham khảo của bạn ở đây</a:t>
            </a:r>
          </a:p>
        </p:txBody>
      </p:sp>
      <p:sp>
        <p:nvSpPr>
          <p:cNvPr id="10" name="TextBox 10"/>
          <p:cNvSpPr txBox="1"/>
          <p:nvPr/>
        </p:nvSpPr>
        <p:spPr>
          <a:xfrm>
            <a:off x="1276580" y="7808114"/>
            <a:ext cx="6819953" cy="453549"/>
          </a:xfrm>
          <a:prstGeom prst="rect">
            <a:avLst/>
          </a:prstGeom>
        </p:spPr>
        <p:txBody>
          <a:bodyPr lIns="0" tIns="0" rIns="0" bIns="0" rtlCol="0" anchor="t">
            <a:spAutoFit/>
          </a:bodyPr>
          <a:lstStyle/>
          <a:p>
            <a:pPr marL="566738" lvl="1" indent="-283369" algn="l">
              <a:lnSpc>
                <a:spcPts val="3675"/>
              </a:lnSpc>
              <a:buFont typeface="Arial"/>
              <a:buChar char="•"/>
            </a:pPr>
            <a:r>
              <a:rPr lang="en-US" sz="2625">
                <a:solidFill>
                  <a:srgbClr val="000000"/>
                </a:solidFill>
                <a:latin typeface="Cabin"/>
                <a:ea typeface="Cabin"/>
                <a:cs typeface="Cabin"/>
                <a:sym typeface="Cabin"/>
              </a:rPr>
              <a:t>Liệt kê tài liệu tham khảo của bạn ở đây</a:t>
            </a:r>
          </a:p>
        </p:txBody>
      </p:sp>
      <p:sp>
        <p:nvSpPr>
          <p:cNvPr id="11" name="TextBox 11"/>
          <p:cNvSpPr txBox="1"/>
          <p:nvPr/>
        </p:nvSpPr>
        <p:spPr>
          <a:xfrm>
            <a:off x="10191467" y="6423514"/>
            <a:ext cx="6819953" cy="453549"/>
          </a:xfrm>
          <a:prstGeom prst="rect">
            <a:avLst/>
          </a:prstGeom>
        </p:spPr>
        <p:txBody>
          <a:bodyPr lIns="0" tIns="0" rIns="0" bIns="0" rtlCol="0" anchor="t">
            <a:spAutoFit/>
          </a:bodyPr>
          <a:lstStyle/>
          <a:p>
            <a:pPr marL="566738" lvl="1" indent="-283369" algn="l">
              <a:lnSpc>
                <a:spcPts val="3675"/>
              </a:lnSpc>
              <a:buFont typeface="Arial"/>
              <a:buChar char="•"/>
            </a:pPr>
            <a:r>
              <a:rPr lang="en-US" sz="2625">
                <a:solidFill>
                  <a:srgbClr val="000000"/>
                </a:solidFill>
                <a:latin typeface="Cabin"/>
                <a:ea typeface="Cabin"/>
                <a:cs typeface="Cabin"/>
                <a:sym typeface="Cabin"/>
              </a:rPr>
              <a:t>Liệt kê tài liệu tham khảo của bạn ở đây</a:t>
            </a:r>
          </a:p>
        </p:txBody>
      </p:sp>
      <p:sp>
        <p:nvSpPr>
          <p:cNvPr id="12" name="TextBox 12"/>
          <p:cNvSpPr txBox="1"/>
          <p:nvPr/>
        </p:nvSpPr>
        <p:spPr>
          <a:xfrm>
            <a:off x="1276580" y="1138627"/>
            <a:ext cx="7976732" cy="1066800"/>
          </a:xfrm>
          <a:prstGeom prst="rect">
            <a:avLst/>
          </a:prstGeom>
        </p:spPr>
        <p:txBody>
          <a:bodyPr lIns="0" tIns="0" rIns="0" bIns="0" rtlCol="0" anchor="t">
            <a:spAutoFit/>
          </a:bodyPr>
          <a:lstStyle/>
          <a:p>
            <a:pPr algn="l">
              <a:lnSpc>
                <a:spcPts val="8460"/>
              </a:lnSpc>
              <a:spcBef>
                <a:spcPct val="0"/>
              </a:spcBef>
            </a:pPr>
            <a:r>
              <a:rPr lang="en-US" sz="7050" b="1">
                <a:solidFill>
                  <a:srgbClr val="000000"/>
                </a:solidFill>
                <a:latin typeface="Cabin Medium"/>
                <a:ea typeface="Cabin Medium"/>
                <a:cs typeface="Cabin Medium"/>
                <a:sym typeface="Cabin Medium"/>
              </a:rPr>
              <a:t>Tài liệu Tham khảo</a:t>
            </a:r>
          </a:p>
        </p:txBody>
      </p:sp>
      <p:sp>
        <p:nvSpPr>
          <p:cNvPr id="13" name="TextBox 13"/>
          <p:cNvSpPr txBox="1"/>
          <p:nvPr/>
        </p:nvSpPr>
        <p:spPr>
          <a:xfrm>
            <a:off x="13775094" y="1616465"/>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a:off x="1028699" y="2499090"/>
            <a:ext cx="16230600" cy="4947084"/>
          </a:xfrm>
          <a:prstGeom prst="rect">
            <a:avLst/>
          </a:prstGeom>
          <a:solidFill>
            <a:srgbClr val="E0D2EF"/>
          </a:solidFill>
        </p:spPr>
        <p:txBody>
          <a:bodyPr/>
          <a:lstStyle/>
          <a:p>
            <a:endParaRPr lang="en-US"/>
          </a:p>
        </p:txBody>
      </p:sp>
      <p:grpSp>
        <p:nvGrpSpPr>
          <p:cNvPr id="3" name="Group 3"/>
          <p:cNvGrpSpPr>
            <a:grpSpLocks noChangeAspect="1"/>
          </p:cNvGrpSpPr>
          <p:nvPr/>
        </p:nvGrpSpPr>
        <p:grpSpPr>
          <a:xfrm>
            <a:off x="3667158" y="2999026"/>
            <a:ext cx="1165184" cy="1165179"/>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25000" b="-25000"/>
              </a:stretch>
            </a:blipFill>
          </p:spPr>
          <p:txBody>
            <a:bodyPr/>
            <a:lstStyle/>
            <a:p>
              <a:endParaRPr lang="en-US"/>
            </a:p>
          </p:txBody>
        </p:sp>
      </p:grpSp>
      <p:grpSp>
        <p:nvGrpSpPr>
          <p:cNvPr id="5" name="Group 5"/>
          <p:cNvGrpSpPr/>
          <p:nvPr/>
        </p:nvGrpSpPr>
        <p:grpSpPr>
          <a:xfrm>
            <a:off x="9267939" y="4447094"/>
            <a:ext cx="2506383" cy="1811641"/>
            <a:chOff x="0" y="0"/>
            <a:chExt cx="1035847" cy="748722"/>
          </a:xfrm>
        </p:grpSpPr>
        <p:sp>
          <p:nvSpPr>
            <p:cNvPr id="6" name="Freeform 6"/>
            <p:cNvSpPr/>
            <p:nvPr/>
          </p:nvSpPr>
          <p:spPr>
            <a:xfrm>
              <a:off x="0" y="0"/>
              <a:ext cx="1035847" cy="748722"/>
            </a:xfrm>
            <a:custGeom>
              <a:avLst/>
              <a:gdLst/>
              <a:ahLst/>
              <a:cxnLst/>
              <a:rect l="l" t="t" r="r" b="b"/>
              <a:pathLst>
                <a:path w="1035847" h="748722">
                  <a:moveTo>
                    <a:pt x="0" y="0"/>
                  </a:moveTo>
                  <a:lnTo>
                    <a:pt x="1035847" y="0"/>
                  </a:lnTo>
                  <a:lnTo>
                    <a:pt x="1035847" y="748722"/>
                  </a:lnTo>
                  <a:lnTo>
                    <a:pt x="0" y="748722"/>
                  </a:lnTo>
                  <a:close/>
                </a:path>
              </a:pathLst>
            </a:custGeom>
            <a:solidFill>
              <a:srgbClr val="F6956A"/>
            </a:solidFill>
          </p:spPr>
          <p:txBody>
            <a:bodyPr/>
            <a:lstStyle/>
            <a:p>
              <a:endParaRPr lang="en-US"/>
            </a:p>
          </p:txBody>
        </p:sp>
        <p:sp>
          <p:nvSpPr>
            <p:cNvPr id="7" name="TextBox 7"/>
            <p:cNvSpPr txBox="1"/>
            <p:nvPr/>
          </p:nvSpPr>
          <p:spPr>
            <a:xfrm>
              <a:off x="0" y="-28575"/>
              <a:ext cx="1035847" cy="777297"/>
            </a:xfrm>
            <a:prstGeom prst="rect">
              <a:avLst/>
            </a:prstGeom>
          </p:spPr>
          <p:txBody>
            <a:bodyPr lIns="50800" tIns="50800" rIns="50800" bIns="50800" rtlCol="0" anchor="ctr"/>
            <a:lstStyle/>
            <a:p>
              <a:pPr algn="ctr">
                <a:lnSpc>
                  <a:spcPts val="1960"/>
                </a:lnSpc>
              </a:pPr>
              <a:r>
                <a:rPr lang="en-US" sz="1400">
                  <a:solidFill>
                    <a:srgbClr val="000000"/>
                  </a:solidFill>
                  <a:latin typeface="Cabin"/>
                  <a:ea typeface="Cabin"/>
                  <a:cs typeface="Cabin"/>
                  <a:sym typeface="Cabin"/>
                </a:rPr>
                <a:t>Viết ghi chú ở đây</a:t>
              </a:r>
            </a:p>
          </p:txBody>
        </p:sp>
      </p:grpSp>
      <p:grpSp>
        <p:nvGrpSpPr>
          <p:cNvPr id="8" name="Group 8"/>
          <p:cNvGrpSpPr>
            <a:grpSpLocks noChangeAspect="1"/>
          </p:cNvGrpSpPr>
          <p:nvPr/>
        </p:nvGrpSpPr>
        <p:grpSpPr>
          <a:xfrm>
            <a:off x="9993145" y="3919111"/>
            <a:ext cx="1053525" cy="1053521"/>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9364" t="-16136" r="-17728" b="-89504"/>
              </a:stretch>
            </a:blipFill>
          </p:spPr>
          <p:txBody>
            <a:bodyPr/>
            <a:lstStyle/>
            <a:p>
              <a:endParaRPr lang="en-US"/>
            </a:p>
          </p:txBody>
        </p:sp>
      </p:grpSp>
      <p:grpSp>
        <p:nvGrpSpPr>
          <p:cNvPr id="10" name="Group 10"/>
          <p:cNvGrpSpPr/>
          <p:nvPr/>
        </p:nvGrpSpPr>
        <p:grpSpPr>
          <a:xfrm>
            <a:off x="12656474" y="4447094"/>
            <a:ext cx="1966688" cy="196668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BF5"/>
            </a:solidFill>
          </p:spPr>
          <p:txBody>
            <a:bodyPr/>
            <a:lstStyle/>
            <a:p>
              <a:endParaRPr lang="en-US"/>
            </a:p>
          </p:txBody>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960"/>
                </a:lnSpc>
              </a:pPr>
              <a:r>
                <a:rPr lang="en-US" sz="1400">
                  <a:solidFill>
                    <a:srgbClr val="000000"/>
                  </a:solidFill>
                  <a:latin typeface="Cabin"/>
                  <a:ea typeface="Cabin"/>
                  <a:cs typeface="Cabin"/>
                  <a:sym typeface="Cabin"/>
                </a:rPr>
                <a:t>Viết ghi chú</a:t>
              </a:r>
            </a:p>
            <a:p>
              <a:pPr algn="ctr">
                <a:lnSpc>
                  <a:spcPts val="1960"/>
                </a:lnSpc>
              </a:pPr>
              <a:r>
                <a:rPr lang="en-US" sz="1400">
                  <a:solidFill>
                    <a:srgbClr val="000000"/>
                  </a:solidFill>
                  <a:latin typeface="Cabin"/>
                  <a:ea typeface="Cabin"/>
                  <a:cs typeface="Cabin"/>
                  <a:sym typeface="Cabin"/>
                </a:rPr>
                <a:t>ở đây</a:t>
              </a:r>
            </a:p>
          </p:txBody>
        </p:sp>
      </p:grpSp>
      <p:grpSp>
        <p:nvGrpSpPr>
          <p:cNvPr id="13" name="Group 13"/>
          <p:cNvGrpSpPr/>
          <p:nvPr/>
        </p:nvGrpSpPr>
        <p:grpSpPr>
          <a:xfrm>
            <a:off x="1542920" y="2999026"/>
            <a:ext cx="1840170" cy="184017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6956A"/>
            </a:solidFill>
          </p:spPr>
          <p:txBody>
            <a:bodyPr/>
            <a:lstStyle/>
            <a:p>
              <a:endParaRPr lang="en-US"/>
            </a:p>
          </p:txBody>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1960"/>
                </a:lnSpc>
              </a:pPr>
              <a:r>
                <a:rPr lang="en-US" sz="1400">
                  <a:solidFill>
                    <a:srgbClr val="000000"/>
                  </a:solidFill>
                  <a:latin typeface="Cabin"/>
                  <a:ea typeface="Cabin"/>
                  <a:cs typeface="Cabin"/>
                  <a:sym typeface="Cabin"/>
                </a:rPr>
                <a:t>Sao chép một ghi chú, kéo vào bảng và viết các ý tưởng của bạn.</a:t>
              </a:r>
            </a:p>
          </p:txBody>
        </p:sp>
      </p:grpSp>
      <p:grpSp>
        <p:nvGrpSpPr>
          <p:cNvPr id="16" name="Group 16"/>
          <p:cNvGrpSpPr/>
          <p:nvPr/>
        </p:nvGrpSpPr>
        <p:grpSpPr>
          <a:xfrm>
            <a:off x="1542920" y="5106067"/>
            <a:ext cx="1840170" cy="1840170"/>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BF5"/>
            </a:solidFill>
          </p:spPr>
          <p:txBody>
            <a:bodyPr/>
            <a:lstStyle/>
            <a:p>
              <a:endParaRPr lang="en-US"/>
            </a:p>
          </p:txBody>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r>
                <a:rPr lang="en-US" sz="1400">
                  <a:solidFill>
                    <a:srgbClr val="000000"/>
                  </a:solidFill>
                  <a:latin typeface="Cabin"/>
                  <a:ea typeface="Cabin"/>
                  <a:cs typeface="Cabin"/>
                  <a:sym typeface="Cabin"/>
                </a:rPr>
                <a:t>Sao chép một ghi chú, kéo vào bảng và viết các ý tưởng của bạn.</a:t>
              </a:r>
            </a:p>
          </p:txBody>
        </p:sp>
      </p:grpSp>
      <p:grpSp>
        <p:nvGrpSpPr>
          <p:cNvPr id="19" name="Group 19"/>
          <p:cNvGrpSpPr/>
          <p:nvPr/>
        </p:nvGrpSpPr>
        <p:grpSpPr>
          <a:xfrm>
            <a:off x="1028699" y="8279027"/>
            <a:ext cx="16230600" cy="1115197"/>
            <a:chOff x="0" y="0"/>
            <a:chExt cx="12244598" cy="841321"/>
          </a:xfrm>
        </p:grpSpPr>
        <p:sp>
          <p:nvSpPr>
            <p:cNvPr id="20" name="Freeform 20"/>
            <p:cNvSpPr/>
            <p:nvPr/>
          </p:nvSpPr>
          <p:spPr>
            <a:xfrm>
              <a:off x="0" y="0"/>
              <a:ext cx="12244598" cy="841321"/>
            </a:xfrm>
            <a:custGeom>
              <a:avLst/>
              <a:gdLst/>
              <a:ahLst/>
              <a:cxnLst/>
              <a:rect l="l" t="t" r="r" b="b"/>
              <a:pathLst>
                <a:path w="12244598" h="841321">
                  <a:moveTo>
                    <a:pt x="14310" y="0"/>
                  </a:moveTo>
                  <a:lnTo>
                    <a:pt x="12230288" y="0"/>
                  </a:lnTo>
                  <a:cubicBezTo>
                    <a:pt x="12234083" y="0"/>
                    <a:pt x="12237724" y="1508"/>
                    <a:pt x="12240407" y="4191"/>
                  </a:cubicBezTo>
                  <a:cubicBezTo>
                    <a:pt x="12243091" y="6875"/>
                    <a:pt x="12244598" y="10515"/>
                    <a:pt x="12244598" y="14310"/>
                  </a:cubicBezTo>
                  <a:lnTo>
                    <a:pt x="12244598" y="827011"/>
                  </a:lnTo>
                  <a:cubicBezTo>
                    <a:pt x="12244598" y="830806"/>
                    <a:pt x="12243091" y="834446"/>
                    <a:pt x="12240407" y="837130"/>
                  </a:cubicBezTo>
                  <a:cubicBezTo>
                    <a:pt x="12237724" y="839813"/>
                    <a:pt x="12234083" y="841321"/>
                    <a:pt x="12230288" y="841321"/>
                  </a:cubicBezTo>
                  <a:lnTo>
                    <a:pt x="14310" y="841321"/>
                  </a:lnTo>
                  <a:cubicBezTo>
                    <a:pt x="10515" y="841321"/>
                    <a:pt x="6875" y="839813"/>
                    <a:pt x="4191" y="837130"/>
                  </a:cubicBezTo>
                  <a:cubicBezTo>
                    <a:pt x="1508" y="834446"/>
                    <a:pt x="0" y="830806"/>
                    <a:pt x="0" y="827011"/>
                  </a:cubicBezTo>
                  <a:lnTo>
                    <a:pt x="0" y="14310"/>
                  </a:lnTo>
                  <a:cubicBezTo>
                    <a:pt x="0" y="10515"/>
                    <a:pt x="1508" y="6875"/>
                    <a:pt x="4191" y="4191"/>
                  </a:cubicBezTo>
                  <a:cubicBezTo>
                    <a:pt x="6875" y="1508"/>
                    <a:pt x="10515" y="0"/>
                    <a:pt x="14310" y="0"/>
                  </a:cubicBezTo>
                  <a:close/>
                </a:path>
              </a:pathLst>
            </a:custGeom>
            <a:solidFill>
              <a:srgbClr val="E0D2EF"/>
            </a:solidFill>
            <a:ln cap="rnd">
              <a:noFill/>
              <a:prstDash val="sysDot"/>
              <a:round/>
            </a:ln>
          </p:spPr>
          <p:txBody>
            <a:bodyPr/>
            <a:lstStyle/>
            <a:p>
              <a:endParaRPr lang="en-US"/>
            </a:p>
          </p:txBody>
        </p:sp>
        <p:sp>
          <p:nvSpPr>
            <p:cNvPr id="21" name="TextBox 21"/>
            <p:cNvSpPr txBox="1"/>
            <p:nvPr/>
          </p:nvSpPr>
          <p:spPr>
            <a:xfrm>
              <a:off x="0" y="-38100"/>
              <a:ext cx="12244598" cy="879421"/>
            </a:xfrm>
            <a:prstGeom prst="rect">
              <a:avLst/>
            </a:prstGeom>
          </p:spPr>
          <p:txBody>
            <a:bodyPr lIns="254000" tIns="254000" rIns="254000" bIns="254000" rtlCol="0" anchor="ctr"/>
            <a:lstStyle/>
            <a:p>
              <a:pPr algn="l">
                <a:lnSpc>
                  <a:spcPts val="2520"/>
                </a:lnSpc>
              </a:pPr>
              <a:r>
                <a:rPr lang="en-US" sz="1800" b="1">
                  <a:solidFill>
                    <a:srgbClr val="000000"/>
                  </a:solidFill>
                  <a:latin typeface="Cabin Medium"/>
                  <a:ea typeface="Cabin Medium"/>
                  <a:cs typeface="Cabin Medium"/>
                  <a:sym typeface="Cabin Medium"/>
                </a:rPr>
                <a:t>Mẹo: </a:t>
              </a:r>
              <a:r>
                <a:rPr lang="en-US" sz="1800">
                  <a:solidFill>
                    <a:srgbClr val="000000"/>
                  </a:solidFill>
                  <a:latin typeface="Cabin"/>
                  <a:ea typeface="Cabin"/>
                  <a:cs typeface="Cabin"/>
                  <a:sym typeface="Cabin"/>
                </a:rPr>
                <a:t>Cộng tác giúp cho quá trình làm việc nhóm trở nên dễ dàng hơn! Hãy nhấp "Chia sẻ" và mời các thành viên trong nhóm của bạn cùng điền vào đây. Sử dụng trang này để thêm các thông báo, động não hoặc các ý tưởng nhóm thú vị khác!</a:t>
              </a:r>
            </a:p>
          </p:txBody>
        </p:sp>
      </p:grpSp>
      <p:sp>
        <p:nvSpPr>
          <p:cNvPr id="22" name="TextBox 22"/>
          <p:cNvSpPr txBox="1"/>
          <p:nvPr/>
        </p:nvSpPr>
        <p:spPr>
          <a:xfrm>
            <a:off x="1028699" y="883251"/>
            <a:ext cx="6751955" cy="923925"/>
          </a:xfrm>
          <a:prstGeom prst="rect">
            <a:avLst/>
          </a:prstGeom>
        </p:spPr>
        <p:txBody>
          <a:bodyPr lIns="0" tIns="0" rIns="0" bIns="0" rtlCol="0" anchor="t">
            <a:spAutoFit/>
          </a:bodyPr>
          <a:lstStyle/>
          <a:p>
            <a:pPr algn="l">
              <a:lnSpc>
                <a:spcPts val="7200"/>
              </a:lnSpc>
              <a:spcBef>
                <a:spcPct val="0"/>
              </a:spcBef>
            </a:pPr>
            <a:r>
              <a:rPr lang="en-US" sz="6000" b="1">
                <a:solidFill>
                  <a:srgbClr val="000000"/>
                </a:solidFill>
                <a:latin typeface="Cabin Medium"/>
                <a:ea typeface="Cabin Medium"/>
                <a:cs typeface="Cabin Medium"/>
                <a:sym typeface="Cabin Medium"/>
              </a:rPr>
              <a:t>Trang Bảng trắng</a:t>
            </a:r>
          </a:p>
        </p:txBody>
      </p:sp>
      <p:sp>
        <p:nvSpPr>
          <p:cNvPr id="23" name="TextBox 23"/>
          <p:cNvSpPr txBox="1"/>
          <p:nvPr/>
        </p:nvSpPr>
        <p:spPr>
          <a:xfrm>
            <a:off x="14022972" y="1142013"/>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4" action="ppaction://hlinksldjump"/>
              </a:rPr>
              <a:t>Quay lại Trang Tổng quan</a:t>
            </a:r>
          </a:p>
        </p:txBody>
      </p:sp>
      <p:sp>
        <p:nvSpPr>
          <p:cNvPr id="24" name="AutoShape 24"/>
          <p:cNvSpPr/>
          <p:nvPr/>
        </p:nvSpPr>
        <p:spPr>
          <a:xfrm rot="1008">
            <a:off x="1028698" y="7857838"/>
            <a:ext cx="16230601"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25" name="Group 25"/>
          <p:cNvGrpSpPr>
            <a:grpSpLocks noChangeAspect="1"/>
          </p:cNvGrpSpPr>
          <p:nvPr/>
        </p:nvGrpSpPr>
        <p:grpSpPr>
          <a:xfrm>
            <a:off x="3667158" y="4390042"/>
            <a:ext cx="1165184" cy="1165179"/>
            <a:chOff x="0" y="0"/>
            <a:chExt cx="6350000" cy="6349975"/>
          </a:xfrm>
        </p:grpSpPr>
        <p:sp>
          <p:nvSpPr>
            <p:cNvPr id="26" name="Freeform 2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99" r="-24999"/>
              </a:stretch>
            </a:blipFill>
          </p:spPr>
          <p:txBody>
            <a:bodyPr/>
            <a:lstStyle/>
            <a:p>
              <a:endParaRPr lang="en-US"/>
            </a:p>
          </p:txBody>
        </p:sp>
      </p:grpSp>
      <p:grpSp>
        <p:nvGrpSpPr>
          <p:cNvPr id="27" name="Group 27"/>
          <p:cNvGrpSpPr>
            <a:grpSpLocks noChangeAspect="1"/>
          </p:cNvGrpSpPr>
          <p:nvPr/>
        </p:nvGrpSpPr>
        <p:grpSpPr>
          <a:xfrm>
            <a:off x="3667158" y="5781058"/>
            <a:ext cx="1165184" cy="1165179"/>
            <a:chOff x="0" y="0"/>
            <a:chExt cx="6350000" cy="6349975"/>
          </a:xfrm>
        </p:grpSpPr>
        <p:sp>
          <p:nvSpPr>
            <p:cNvPr id="28" name="Freeform 2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19364" t="-16136" r="-17728" b="-89504"/>
              </a:stretch>
            </a:blipFill>
          </p:spPr>
          <p:txBody>
            <a:bodyPr/>
            <a:lstStyle/>
            <a:p>
              <a:endParaRPr lang="en-US"/>
            </a:p>
          </p:txBody>
        </p:sp>
      </p:grpSp>
      <p:grpSp>
        <p:nvGrpSpPr>
          <p:cNvPr id="29" name="Group 29"/>
          <p:cNvGrpSpPr>
            <a:grpSpLocks noChangeAspect="1"/>
          </p:cNvGrpSpPr>
          <p:nvPr/>
        </p:nvGrpSpPr>
        <p:grpSpPr>
          <a:xfrm>
            <a:off x="13111833" y="3919111"/>
            <a:ext cx="1055971" cy="1055967"/>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99" r="-24999"/>
              </a:stretch>
            </a:blipFill>
          </p:spPr>
          <p:txBody>
            <a:bodyPr/>
            <a:lstStyle/>
            <a:p>
              <a:endParaRPr lang="en-US"/>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1043786">
            <a:off x="-3756778" y="-1127135"/>
            <a:ext cx="10173187" cy="10147754"/>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28700" y="1087552"/>
            <a:ext cx="3853289" cy="2954579"/>
            <a:chOff x="0" y="0"/>
            <a:chExt cx="2906977" cy="2228977"/>
          </a:xfrm>
        </p:grpSpPr>
        <p:sp>
          <p:nvSpPr>
            <p:cNvPr id="4" name="Freeform 4"/>
            <p:cNvSpPr/>
            <p:nvPr/>
          </p:nvSpPr>
          <p:spPr>
            <a:xfrm>
              <a:off x="0" y="0"/>
              <a:ext cx="2906977" cy="2228977"/>
            </a:xfrm>
            <a:custGeom>
              <a:avLst/>
              <a:gdLst/>
              <a:ahLst/>
              <a:cxnLst/>
              <a:rect l="l" t="t" r="r" b="b"/>
              <a:pathLst>
                <a:path w="2906977" h="2228977">
                  <a:moveTo>
                    <a:pt x="60275" y="0"/>
                  </a:moveTo>
                  <a:lnTo>
                    <a:pt x="2846702" y="0"/>
                  </a:lnTo>
                  <a:cubicBezTo>
                    <a:pt x="2879991" y="0"/>
                    <a:pt x="2906977" y="26986"/>
                    <a:pt x="2906977" y="60275"/>
                  </a:cubicBezTo>
                  <a:lnTo>
                    <a:pt x="2906977" y="2168702"/>
                  </a:lnTo>
                  <a:cubicBezTo>
                    <a:pt x="2906977" y="2201991"/>
                    <a:pt x="2879991" y="2228977"/>
                    <a:pt x="2846702" y="2228977"/>
                  </a:cubicBezTo>
                  <a:lnTo>
                    <a:pt x="60275" y="2228977"/>
                  </a:lnTo>
                  <a:cubicBezTo>
                    <a:pt x="26986" y="2228977"/>
                    <a:pt x="0" y="2201991"/>
                    <a:pt x="0" y="2168702"/>
                  </a:cubicBezTo>
                  <a:lnTo>
                    <a:pt x="0" y="60275"/>
                  </a:lnTo>
                  <a:cubicBezTo>
                    <a:pt x="0" y="26986"/>
                    <a:pt x="26986" y="0"/>
                    <a:pt x="60275" y="0"/>
                  </a:cubicBezTo>
                  <a:close/>
                </a:path>
              </a:pathLst>
            </a:custGeom>
            <a:solidFill>
              <a:srgbClr val="E0D2EF"/>
            </a:solidFill>
            <a:ln cap="rnd">
              <a:noFill/>
              <a:prstDash val="sysDot"/>
              <a:round/>
            </a:ln>
          </p:spPr>
          <p:txBody>
            <a:bodyPr/>
            <a:lstStyle/>
            <a:p>
              <a:endParaRPr lang="en-US"/>
            </a:p>
          </p:txBody>
        </p:sp>
        <p:sp>
          <p:nvSpPr>
            <p:cNvPr id="5" name="TextBox 5"/>
            <p:cNvSpPr txBox="1"/>
            <p:nvPr/>
          </p:nvSpPr>
          <p:spPr>
            <a:xfrm>
              <a:off x="0" y="-38100"/>
              <a:ext cx="2906977" cy="2267077"/>
            </a:xfrm>
            <a:prstGeom prst="rect">
              <a:avLst/>
            </a:prstGeom>
          </p:spPr>
          <p:txBody>
            <a:bodyPr lIns="254000" tIns="254000" rIns="254000" bIns="254000" rtlCol="0" anchor="ctr"/>
            <a:lstStyle/>
            <a:p>
              <a:pPr algn="l">
                <a:lnSpc>
                  <a:spcPts val="2520"/>
                </a:lnSpc>
              </a:pPr>
              <a:r>
                <a:rPr lang="en-US" sz="1800" b="1">
                  <a:solidFill>
                    <a:srgbClr val="000000"/>
                  </a:solidFill>
                  <a:latin typeface="Cabin Medium"/>
                  <a:ea typeface="Cabin Medium"/>
                  <a:cs typeface="Cabin Medium"/>
                  <a:sym typeface="Cabin Medium"/>
                </a:rPr>
                <a:t>Mẹo:</a:t>
              </a:r>
              <a:r>
                <a:rPr lang="en-US" sz="1800">
                  <a:solidFill>
                    <a:srgbClr val="000000"/>
                  </a:solidFill>
                  <a:latin typeface="Cabin"/>
                  <a:ea typeface="Cabin"/>
                  <a:cs typeface="Cabin"/>
                  <a:sym typeface="Cabin"/>
                </a:rPr>
                <a:t> Cộng tác giúp cho quá trình làm việc nhóm trở nên dễ dàng hơn! Hãy nhấp "Chia sẻ" và mời các thành viên trong nhóm của bạn cùng điền vào đây. Sử dụng trang này để thêm các thông báo, động não hoặc các ý tưởng nhóm thú vị khác!</a:t>
              </a:r>
            </a:p>
          </p:txBody>
        </p:sp>
      </p:grpSp>
      <p:sp>
        <p:nvSpPr>
          <p:cNvPr id="6" name="TextBox 6"/>
          <p:cNvSpPr txBox="1"/>
          <p:nvPr/>
        </p:nvSpPr>
        <p:spPr>
          <a:xfrm>
            <a:off x="1028700" y="8905240"/>
            <a:ext cx="3385685" cy="353060"/>
          </a:xfrm>
          <a:prstGeom prst="rect">
            <a:avLst/>
          </a:prstGeom>
        </p:spPr>
        <p:txBody>
          <a:bodyPr lIns="0" tIns="0" rIns="0" bIns="0" rtlCol="0" anchor="t">
            <a:spAutoFit/>
          </a:bodyPr>
          <a:lstStyle/>
          <a:p>
            <a:pPr algn="l">
              <a:lnSpc>
                <a:spcPts val="2859"/>
              </a:lnSpc>
            </a:pPr>
            <a:r>
              <a:rPr lang="en-US" sz="2199" u="sng">
                <a:solidFill>
                  <a:srgbClr val="000000"/>
                </a:solidFill>
                <a:latin typeface="Cabin"/>
                <a:ea typeface="Cabin"/>
                <a:cs typeface="Cabin"/>
                <a:sym typeface="Cabin"/>
                <a:hlinkClick r:id="rId3" action="ppaction://hlinksldjump"/>
              </a:rPr>
              <a:t>Quay lại Trang Tổng quan</a:t>
            </a:r>
          </a:p>
        </p:txBody>
      </p:sp>
      <p:grpSp>
        <p:nvGrpSpPr>
          <p:cNvPr id="7" name="Group 7"/>
          <p:cNvGrpSpPr/>
          <p:nvPr/>
        </p:nvGrpSpPr>
        <p:grpSpPr>
          <a:xfrm>
            <a:off x="8951335" y="4335680"/>
            <a:ext cx="3523234" cy="1500320"/>
            <a:chOff x="0" y="0"/>
            <a:chExt cx="812800" cy="346119"/>
          </a:xfrm>
        </p:grpSpPr>
        <p:sp>
          <p:nvSpPr>
            <p:cNvPr id="8" name="Freeform 8"/>
            <p:cNvSpPr/>
            <p:nvPr/>
          </p:nvSpPr>
          <p:spPr>
            <a:xfrm>
              <a:off x="0" y="0"/>
              <a:ext cx="812800" cy="346119"/>
            </a:xfrm>
            <a:custGeom>
              <a:avLst/>
              <a:gdLst/>
              <a:ahLst/>
              <a:cxnLst/>
              <a:rect l="l" t="t" r="r" b="b"/>
              <a:pathLst>
                <a:path w="812800" h="346119">
                  <a:moveTo>
                    <a:pt x="0" y="0"/>
                  </a:moveTo>
                  <a:lnTo>
                    <a:pt x="812800" y="0"/>
                  </a:lnTo>
                  <a:lnTo>
                    <a:pt x="812800" y="346119"/>
                  </a:lnTo>
                  <a:lnTo>
                    <a:pt x="0" y="346119"/>
                  </a:lnTo>
                  <a:close/>
                </a:path>
              </a:pathLst>
            </a:custGeom>
            <a:solidFill>
              <a:srgbClr val="F6956A"/>
            </a:solidFill>
          </p:spPr>
          <p:txBody>
            <a:bodyPr/>
            <a:lstStyle/>
            <a:p>
              <a:endParaRPr lang="en-US"/>
            </a:p>
          </p:txBody>
        </p:sp>
        <p:sp>
          <p:nvSpPr>
            <p:cNvPr id="9" name="TextBox 9"/>
            <p:cNvSpPr txBox="1"/>
            <p:nvPr/>
          </p:nvSpPr>
          <p:spPr>
            <a:xfrm>
              <a:off x="0" y="-38100"/>
              <a:ext cx="812800" cy="384219"/>
            </a:xfrm>
            <a:prstGeom prst="rect">
              <a:avLst/>
            </a:prstGeom>
          </p:spPr>
          <p:txBody>
            <a:bodyPr lIns="50800" tIns="50800" rIns="50800" bIns="50800" rtlCol="0" anchor="ctr"/>
            <a:lstStyle/>
            <a:p>
              <a:pPr algn="ctr">
                <a:lnSpc>
                  <a:spcPts val="3499"/>
                </a:lnSpc>
              </a:pPr>
              <a:r>
                <a:rPr lang="en-US" sz="2499">
                  <a:solidFill>
                    <a:srgbClr val="FEFBF5"/>
                  </a:solidFill>
                  <a:latin typeface="Cabin"/>
                  <a:ea typeface="Cabin"/>
                  <a:cs typeface="Cabin"/>
                  <a:sym typeface="Cabin"/>
                </a:rPr>
                <a:t>Thêm chủ đề chính</a:t>
              </a:r>
            </a:p>
          </p:txBody>
        </p:sp>
      </p:grpSp>
      <p:grpSp>
        <p:nvGrpSpPr>
          <p:cNvPr id="10" name="Group 10"/>
          <p:cNvGrpSpPr/>
          <p:nvPr/>
        </p:nvGrpSpPr>
        <p:grpSpPr>
          <a:xfrm>
            <a:off x="5947287" y="4540679"/>
            <a:ext cx="1981741" cy="1090322"/>
            <a:chOff x="0" y="0"/>
            <a:chExt cx="967898" cy="532522"/>
          </a:xfrm>
        </p:grpSpPr>
        <p:sp>
          <p:nvSpPr>
            <p:cNvPr id="11" name="Freeform 11"/>
            <p:cNvSpPr/>
            <p:nvPr/>
          </p:nvSpPr>
          <p:spPr>
            <a:xfrm>
              <a:off x="0" y="0"/>
              <a:ext cx="967898" cy="532522"/>
            </a:xfrm>
            <a:custGeom>
              <a:avLst/>
              <a:gdLst/>
              <a:ahLst/>
              <a:cxnLst/>
              <a:rect l="l" t="t" r="r" b="b"/>
              <a:pathLst>
                <a:path w="967898" h="532522">
                  <a:moveTo>
                    <a:pt x="0" y="0"/>
                  </a:moveTo>
                  <a:lnTo>
                    <a:pt x="967898" y="0"/>
                  </a:lnTo>
                  <a:lnTo>
                    <a:pt x="967898" y="532522"/>
                  </a:lnTo>
                  <a:lnTo>
                    <a:pt x="0" y="532522"/>
                  </a:lnTo>
                  <a:close/>
                </a:path>
              </a:pathLst>
            </a:custGeom>
            <a:solidFill>
              <a:srgbClr val="E0D2EF"/>
            </a:solidFill>
          </p:spPr>
          <p:txBody>
            <a:bodyPr/>
            <a:lstStyle/>
            <a:p>
              <a:endParaRPr lang="en-US"/>
            </a:p>
          </p:txBody>
        </p:sp>
        <p:sp>
          <p:nvSpPr>
            <p:cNvPr id="12" name="TextBox 12"/>
            <p:cNvSpPr txBox="1"/>
            <p:nvPr/>
          </p:nvSpPr>
          <p:spPr>
            <a:xfrm>
              <a:off x="0" y="-38100"/>
              <a:ext cx="967898" cy="57062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liên quan</a:t>
              </a:r>
            </a:p>
          </p:txBody>
        </p:sp>
      </p:grpSp>
      <p:grpSp>
        <p:nvGrpSpPr>
          <p:cNvPr id="13" name="Group 13"/>
          <p:cNvGrpSpPr/>
          <p:nvPr/>
        </p:nvGrpSpPr>
        <p:grpSpPr>
          <a:xfrm>
            <a:off x="9720288" y="2467423"/>
            <a:ext cx="1985329" cy="1090322"/>
            <a:chOff x="0" y="0"/>
            <a:chExt cx="969651" cy="532522"/>
          </a:xfrm>
        </p:grpSpPr>
        <p:sp>
          <p:nvSpPr>
            <p:cNvPr id="14" name="Freeform 14"/>
            <p:cNvSpPr/>
            <p:nvPr/>
          </p:nvSpPr>
          <p:spPr>
            <a:xfrm>
              <a:off x="0" y="0"/>
              <a:ext cx="969651" cy="532522"/>
            </a:xfrm>
            <a:custGeom>
              <a:avLst/>
              <a:gdLst/>
              <a:ahLst/>
              <a:cxnLst/>
              <a:rect l="l" t="t" r="r" b="b"/>
              <a:pathLst>
                <a:path w="969651" h="532522">
                  <a:moveTo>
                    <a:pt x="0" y="0"/>
                  </a:moveTo>
                  <a:lnTo>
                    <a:pt x="969651" y="0"/>
                  </a:lnTo>
                  <a:lnTo>
                    <a:pt x="969651" y="532522"/>
                  </a:lnTo>
                  <a:lnTo>
                    <a:pt x="0" y="532522"/>
                  </a:lnTo>
                  <a:close/>
                </a:path>
              </a:pathLst>
            </a:custGeom>
            <a:solidFill>
              <a:srgbClr val="E0D2EF"/>
            </a:solidFill>
          </p:spPr>
          <p:txBody>
            <a:bodyPr/>
            <a:lstStyle/>
            <a:p>
              <a:endParaRPr lang="en-US"/>
            </a:p>
          </p:txBody>
        </p:sp>
        <p:sp>
          <p:nvSpPr>
            <p:cNvPr id="15" name="TextBox 15"/>
            <p:cNvSpPr txBox="1"/>
            <p:nvPr/>
          </p:nvSpPr>
          <p:spPr>
            <a:xfrm>
              <a:off x="0" y="-38100"/>
              <a:ext cx="969651" cy="57062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liên quan</a:t>
              </a:r>
            </a:p>
          </p:txBody>
        </p:sp>
      </p:grpSp>
      <p:grpSp>
        <p:nvGrpSpPr>
          <p:cNvPr id="16" name="Group 16"/>
          <p:cNvGrpSpPr/>
          <p:nvPr/>
        </p:nvGrpSpPr>
        <p:grpSpPr>
          <a:xfrm>
            <a:off x="9720288" y="6701838"/>
            <a:ext cx="1985329" cy="1090322"/>
            <a:chOff x="0" y="0"/>
            <a:chExt cx="969651" cy="532522"/>
          </a:xfrm>
        </p:grpSpPr>
        <p:sp>
          <p:nvSpPr>
            <p:cNvPr id="17" name="Freeform 17"/>
            <p:cNvSpPr/>
            <p:nvPr/>
          </p:nvSpPr>
          <p:spPr>
            <a:xfrm>
              <a:off x="0" y="0"/>
              <a:ext cx="969651" cy="532522"/>
            </a:xfrm>
            <a:custGeom>
              <a:avLst/>
              <a:gdLst/>
              <a:ahLst/>
              <a:cxnLst/>
              <a:rect l="l" t="t" r="r" b="b"/>
              <a:pathLst>
                <a:path w="969651" h="532522">
                  <a:moveTo>
                    <a:pt x="0" y="0"/>
                  </a:moveTo>
                  <a:lnTo>
                    <a:pt x="969651" y="0"/>
                  </a:lnTo>
                  <a:lnTo>
                    <a:pt x="969651" y="532522"/>
                  </a:lnTo>
                  <a:lnTo>
                    <a:pt x="0" y="532522"/>
                  </a:lnTo>
                  <a:close/>
                </a:path>
              </a:pathLst>
            </a:custGeom>
            <a:solidFill>
              <a:srgbClr val="E0D2EF"/>
            </a:solidFill>
          </p:spPr>
          <p:txBody>
            <a:bodyPr/>
            <a:lstStyle/>
            <a:p>
              <a:endParaRPr lang="en-US"/>
            </a:p>
          </p:txBody>
        </p:sp>
        <p:sp>
          <p:nvSpPr>
            <p:cNvPr id="18" name="TextBox 18"/>
            <p:cNvSpPr txBox="1"/>
            <p:nvPr/>
          </p:nvSpPr>
          <p:spPr>
            <a:xfrm>
              <a:off x="0" y="-38100"/>
              <a:ext cx="969651" cy="57062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liên quan</a:t>
              </a:r>
            </a:p>
          </p:txBody>
        </p:sp>
      </p:grpSp>
      <p:grpSp>
        <p:nvGrpSpPr>
          <p:cNvPr id="19" name="Group 19"/>
          <p:cNvGrpSpPr/>
          <p:nvPr/>
        </p:nvGrpSpPr>
        <p:grpSpPr>
          <a:xfrm>
            <a:off x="13496876" y="4540679"/>
            <a:ext cx="1985060" cy="1090322"/>
            <a:chOff x="0" y="0"/>
            <a:chExt cx="969520" cy="532522"/>
          </a:xfrm>
        </p:grpSpPr>
        <p:sp>
          <p:nvSpPr>
            <p:cNvPr id="20" name="Freeform 20"/>
            <p:cNvSpPr/>
            <p:nvPr/>
          </p:nvSpPr>
          <p:spPr>
            <a:xfrm>
              <a:off x="0" y="0"/>
              <a:ext cx="969520" cy="532522"/>
            </a:xfrm>
            <a:custGeom>
              <a:avLst/>
              <a:gdLst/>
              <a:ahLst/>
              <a:cxnLst/>
              <a:rect l="l" t="t" r="r" b="b"/>
              <a:pathLst>
                <a:path w="969520" h="532522">
                  <a:moveTo>
                    <a:pt x="0" y="0"/>
                  </a:moveTo>
                  <a:lnTo>
                    <a:pt x="969520" y="0"/>
                  </a:lnTo>
                  <a:lnTo>
                    <a:pt x="969520" y="532522"/>
                  </a:lnTo>
                  <a:lnTo>
                    <a:pt x="0" y="532522"/>
                  </a:lnTo>
                  <a:close/>
                </a:path>
              </a:pathLst>
            </a:custGeom>
            <a:solidFill>
              <a:srgbClr val="E0D2EF"/>
            </a:solidFill>
          </p:spPr>
          <p:txBody>
            <a:bodyPr/>
            <a:lstStyle/>
            <a:p>
              <a:endParaRPr lang="en-US"/>
            </a:p>
          </p:txBody>
        </p:sp>
        <p:sp>
          <p:nvSpPr>
            <p:cNvPr id="21" name="TextBox 21"/>
            <p:cNvSpPr txBox="1"/>
            <p:nvPr/>
          </p:nvSpPr>
          <p:spPr>
            <a:xfrm>
              <a:off x="0" y="-38100"/>
              <a:ext cx="969520" cy="57062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liên quan</a:t>
              </a:r>
            </a:p>
          </p:txBody>
        </p:sp>
      </p:grpSp>
      <p:sp>
        <p:nvSpPr>
          <p:cNvPr id="22" name="AutoShape 22"/>
          <p:cNvSpPr/>
          <p:nvPr/>
        </p:nvSpPr>
        <p:spPr>
          <a:xfrm flipH="1" flipV="1">
            <a:off x="7929027" y="5085840"/>
            <a:ext cx="1022308" cy="0"/>
          </a:xfrm>
          <a:prstGeom prst="line">
            <a:avLst/>
          </a:prstGeom>
          <a:ln w="19050" cap="rnd">
            <a:solidFill>
              <a:srgbClr val="000000"/>
            </a:solidFill>
            <a:prstDash val="solid"/>
            <a:headEnd type="none" w="sm" len="sm"/>
            <a:tailEnd type="triangle" w="lg" len="med"/>
          </a:ln>
        </p:spPr>
        <p:txBody>
          <a:bodyPr/>
          <a:lstStyle/>
          <a:p>
            <a:endParaRPr lang="en-US"/>
          </a:p>
        </p:txBody>
      </p:sp>
      <p:sp>
        <p:nvSpPr>
          <p:cNvPr id="23" name="AutoShape 23"/>
          <p:cNvSpPr/>
          <p:nvPr/>
        </p:nvSpPr>
        <p:spPr>
          <a:xfrm flipH="1" flipV="1">
            <a:off x="10712952" y="3557745"/>
            <a:ext cx="0" cy="777935"/>
          </a:xfrm>
          <a:prstGeom prst="line">
            <a:avLst/>
          </a:prstGeom>
          <a:ln w="19050" cap="rnd">
            <a:solidFill>
              <a:srgbClr val="000000"/>
            </a:solidFill>
            <a:prstDash val="solid"/>
            <a:headEnd type="none" w="sm" len="sm"/>
            <a:tailEnd type="triangle" w="lg" len="med"/>
          </a:ln>
        </p:spPr>
        <p:txBody>
          <a:bodyPr/>
          <a:lstStyle/>
          <a:p>
            <a:endParaRPr lang="en-US"/>
          </a:p>
        </p:txBody>
      </p:sp>
      <p:sp>
        <p:nvSpPr>
          <p:cNvPr id="24" name="AutoShape 24"/>
          <p:cNvSpPr/>
          <p:nvPr/>
        </p:nvSpPr>
        <p:spPr>
          <a:xfrm flipH="1">
            <a:off x="10712952" y="5836000"/>
            <a:ext cx="0" cy="865838"/>
          </a:xfrm>
          <a:prstGeom prst="line">
            <a:avLst/>
          </a:prstGeom>
          <a:ln w="19050" cap="rnd">
            <a:solidFill>
              <a:srgbClr val="000000"/>
            </a:solidFill>
            <a:prstDash val="solid"/>
            <a:headEnd type="none" w="sm" len="sm"/>
            <a:tailEnd type="triangle" w="lg" len="med"/>
          </a:ln>
        </p:spPr>
        <p:txBody>
          <a:bodyPr/>
          <a:lstStyle/>
          <a:p>
            <a:endParaRPr lang="en-US"/>
          </a:p>
        </p:txBody>
      </p:sp>
      <p:grpSp>
        <p:nvGrpSpPr>
          <p:cNvPr id="25" name="Group 25"/>
          <p:cNvGrpSpPr/>
          <p:nvPr/>
        </p:nvGrpSpPr>
        <p:grpSpPr>
          <a:xfrm>
            <a:off x="12474569" y="2564842"/>
            <a:ext cx="2272258" cy="895485"/>
            <a:chOff x="0" y="0"/>
            <a:chExt cx="1109790" cy="437362"/>
          </a:xfrm>
        </p:grpSpPr>
        <p:sp>
          <p:nvSpPr>
            <p:cNvPr id="26" name="Freeform 26"/>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D5C3"/>
            </a:solidFill>
          </p:spPr>
          <p:txBody>
            <a:bodyPr/>
            <a:lstStyle/>
            <a:p>
              <a:endParaRPr lang="en-US"/>
            </a:p>
          </p:txBody>
        </p:sp>
        <p:sp>
          <p:nvSpPr>
            <p:cNvPr id="27" name="TextBox 27"/>
            <p:cNvSpPr txBox="1"/>
            <p:nvPr/>
          </p:nvSpPr>
          <p:spPr>
            <a:xfrm>
              <a:off x="0" y="-38100"/>
              <a:ext cx="110979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 phụ</a:t>
              </a:r>
            </a:p>
          </p:txBody>
        </p:sp>
      </p:grpSp>
      <p:sp>
        <p:nvSpPr>
          <p:cNvPr id="28" name="AutoShape 28"/>
          <p:cNvSpPr/>
          <p:nvPr/>
        </p:nvSpPr>
        <p:spPr>
          <a:xfrm flipV="1">
            <a:off x="11705616" y="3012584"/>
            <a:ext cx="768953" cy="0"/>
          </a:xfrm>
          <a:prstGeom prst="line">
            <a:avLst/>
          </a:prstGeom>
          <a:ln w="19050" cap="rnd">
            <a:solidFill>
              <a:srgbClr val="000000"/>
            </a:solidFill>
            <a:prstDash val="solid"/>
            <a:headEnd type="none" w="sm" len="sm"/>
            <a:tailEnd type="triangle" w="lg" len="med"/>
          </a:ln>
        </p:spPr>
        <p:txBody>
          <a:bodyPr/>
          <a:lstStyle/>
          <a:p>
            <a:endParaRPr lang="en-US"/>
          </a:p>
        </p:txBody>
      </p:sp>
      <p:grpSp>
        <p:nvGrpSpPr>
          <p:cNvPr id="29" name="Group 29"/>
          <p:cNvGrpSpPr/>
          <p:nvPr/>
        </p:nvGrpSpPr>
        <p:grpSpPr>
          <a:xfrm>
            <a:off x="12676991" y="1028700"/>
            <a:ext cx="1867414" cy="895485"/>
            <a:chOff x="0" y="0"/>
            <a:chExt cx="912060" cy="437362"/>
          </a:xfrm>
        </p:grpSpPr>
        <p:sp>
          <p:nvSpPr>
            <p:cNvPr id="30" name="Freeform 30"/>
            <p:cNvSpPr/>
            <p:nvPr/>
          </p:nvSpPr>
          <p:spPr>
            <a:xfrm>
              <a:off x="0" y="0"/>
              <a:ext cx="912060" cy="437362"/>
            </a:xfrm>
            <a:custGeom>
              <a:avLst/>
              <a:gdLst/>
              <a:ahLst/>
              <a:cxnLst/>
              <a:rect l="l" t="t" r="r" b="b"/>
              <a:pathLst>
                <a:path w="912060" h="437362">
                  <a:moveTo>
                    <a:pt x="0" y="0"/>
                  </a:moveTo>
                  <a:lnTo>
                    <a:pt x="912060" y="0"/>
                  </a:lnTo>
                  <a:lnTo>
                    <a:pt x="912060" y="437362"/>
                  </a:lnTo>
                  <a:lnTo>
                    <a:pt x="0" y="437362"/>
                  </a:lnTo>
                  <a:close/>
                </a:path>
              </a:pathLst>
            </a:custGeom>
            <a:solidFill>
              <a:srgbClr val="EDECED"/>
            </a:solidFill>
          </p:spPr>
          <p:txBody>
            <a:bodyPr/>
            <a:lstStyle/>
            <a:p>
              <a:endParaRPr lang="en-US"/>
            </a:p>
          </p:txBody>
        </p:sp>
        <p:sp>
          <p:nvSpPr>
            <p:cNvPr id="31" name="TextBox 31"/>
            <p:cNvSpPr txBox="1"/>
            <p:nvPr/>
          </p:nvSpPr>
          <p:spPr>
            <a:xfrm>
              <a:off x="0" y="-38100"/>
              <a:ext cx="91206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phụ hơn nữa</a:t>
              </a:r>
            </a:p>
          </p:txBody>
        </p:sp>
      </p:grpSp>
      <p:grpSp>
        <p:nvGrpSpPr>
          <p:cNvPr id="32" name="Group 32"/>
          <p:cNvGrpSpPr/>
          <p:nvPr/>
        </p:nvGrpSpPr>
        <p:grpSpPr>
          <a:xfrm>
            <a:off x="15541031" y="2564842"/>
            <a:ext cx="1863094" cy="895485"/>
            <a:chOff x="0" y="0"/>
            <a:chExt cx="909951" cy="437362"/>
          </a:xfrm>
        </p:grpSpPr>
        <p:sp>
          <p:nvSpPr>
            <p:cNvPr id="33" name="Freeform 33"/>
            <p:cNvSpPr/>
            <p:nvPr/>
          </p:nvSpPr>
          <p:spPr>
            <a:xfrm>
              <a:off x="0" y="0"/>
              <a:ext cx="909951" cy="437362"/>
            </a:xfrm>
            <a:custGeom>
              <a:avLst/>
              <a:gdLst/>
              <a:ahLst/>
              <a:cxnLst/>
              <a:rect l="l" t="t" r="r" b="b"/>
              <a:pathLst>
                <a:path w="909951" h="437362">
                  <a:moveTo>
                    <a:pt x="0" y="0"/>
                  </a:moveTo>
                  <a:lnTo>
                    <a:pt x="909951" y="0"/>
                  </a:lnTo>
                  <a:lnTo>
                    <a:pt x="909951" y="437362"/>
                  </a:lnTo>
                  <a:lnTo>
                    <a:pt x="0" y="437362"/>
                  </a:lnTo>
                  <a:close/>
                </a:path>
              </a:pathLst>
            </a:custGeom>
            <a:solidFill>
              <a:srgbClr val="EDECED"/>
            </a:solidFill>
          </p:spPr>
          <p:txBody>
            <a:bodyPr/>
            <a:lstStyle/>
            <a:p>
              <a:endParaRPr lang="en-US"/>
            </a:p>
          </p:txBody>
        </p:sp>
        <p:sp>
          <p:nvSpPr>
            <p:cNvPr id="34" name="TextBox 34"/>
            <p:cNvSpPr txBox="1"/>
            <p:nvPr/>
          </p:nvSpPr>
          <p:spPr>
            <a:xfrm>
              <a:off x="0" y="-38100"/>
              <a:ext cx="909951"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phụ hơn nữa</a:t>
              </a:r>
            </a:p>
          </p:txBody>
        </p:sp>
      </p:grpSp>
      <p:grpSp>
        <p:nvGrpSpPr>
          <p:cNvPr id="35" name="Group 35"/>
          <p:cNvGrpSpPr/>
          <p:nvPr/>
        </p:nvGrpSpPr>
        <p:grpSpPr>
          <a:xfrm>
            <a:off x="6294017" y="6799256"/>
            <a:ext cx="2272258" cy="895485"/>
            <a:chOff x="0" y="0"/>
            <a:chExt cx="1109790" cy="437362"/>
          </a:xfrm>
        </p:grpSpPr>
        <p:sp>
          <p:nvSpPr>
            <p:cNvPr id="36" name="Freeform 36"/>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D5C3"/>
            </a:solidFill>
          </p:spPr>
          <p:txBody>
            <a:bodyPr/>
            <a:lstStyle/>
            <a:p>
              <a:endParaRPr lang="en-US"/>
            </a:p>
          </p:txBody>
        </p:sp>
        <p:sp>
          <p:nvSpPr>
            <p:cNvPr id="37" name="TextBox 37"/>
            <p:cNvSpPr txBox="1"/>
            <p:nvPr/>
          </p:nvSpPr>
          <p:spPr>
            <a:xfrm>
              <a:off x="0" y="-38100"/>
              <a:ext cx="110979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 phụ</a:t>
              </a:r>
            </a:p>
          </p:txBody>
        </p:sp>
      </p:grpSp>
      <p:sp>
        <p:nvSpPr>
          <p:cNvPr id="38" name="AutoShape 38"/>
          <p:cNvSpPr/>
          <p:nvPr/>
        </p:nvSpPr>
        <p:spPr>
          <a:xfrm flipH="1" flipV="1">
            <a:off x="8566275" y="7246999"/>
            <a:ext cx="1154012" cy="0"/>
          </a:xfrm>
          <a:prstGeom prst="line">
            <a:avLst/>
          </a:prstGeom>
          <a:ln w="19050" cap="rnd">
            <a:solidFill>
              <a:srgbClr val="000000"/>
            </a:solidFill>
            <a:prstDash val="solid"/>
            <a:headEnd type="none" w="sm" len="sm"/>
            <a:tailEnd type="triangle" w="lg" len="med"/>
          </a:ln>
        </p:spPr>
        <p:txBody>
          <a:bodyPr/>
          <a:lstStyle/>
          <a:p>
            <a:endParaRPr lang="en-US"/>
          </a:p>
        </p:txBody>
      </p:sp>
      <p:grpSp>
        <p:nvGrpSpPr>
          <p:cNvPr id="39" name="Group 39"/>
          <p:cNvGrpSpPr/>
          <p:nvPr/>
        </p:nvGrpSpPr>
        <p:grpSpPr>
          <a:xfrm>
            <a:off x="9576823" y="8335398"/>
            <a:ext cx="2272258" cy="895485"/>
            <a:chOff x="0" y="0"/>
            <a:chExt cx="1109790" cy="437362"/>
          </a:xfrm>
        </p:grpSpPr>
        <p:sp>
          <p:nvSpPr>
            <p:cNvPr id="40" name="Freeform 40"/>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D5C3"/>
            </a:solidFill>
          </p:spPr>
          <p:txBody>
            <a:bodyPr/>
            <a:lstStyle/>
            <a:p>
              <a:endParaRPr lang="en-US"/>
            </a:p>
          </p:txBody>
        </p:sp>
        <p:sp>
          <p:nvSpPr>
            <p:cNvPr id="41" name="TextBox 41"/>
            <p:cNvSpPr txBox="1"/>
            <p:nvPr/>
          </p:nvSpPr>
          <p:spPr>
            <a:xfrm>
              <a:off x="0" y="-38100"/>
              <a:ext cx="110979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 phụ</a:t>
              </a:r>
            </a:p>
          </p:txBody>
        </p:sp>
      </p:grpSp>
      <p:sp>
        <p:nvSpPr>
          <p:cNvPr id="42" name="AutoShape 42"/>
          <p:cNvSpPr/>
          <p:nvPr/>
        </p:nvSpPr>
        <p:spPr>
          <a:xfrm flipH="1">
            <a:off x="10712952" y="7792160"/>
            <a:ext cx="0" cy="543238"/>
          </a:xfrm>
          <a:prstGeom prst="line">
            <a:avLst/>
          </a:prstGeom>
          <a:ln w="19050" cap="rnd">
            <a:solidFill>
              <a:srgbClr val="000000"/>
            </a:solidFill>
            <a:prstDash val="solid"/>
            <a:headEnd type="none" w="sm" len="sm"/>
            <a:tailEnd type="triangle" w="lg" len="med"/>
          </a:ln>
        </p:spPr>
        <p:txBody>
          <a:bodyPr/>
          <a:lstStyle/>
          <a:p>
            <a:endParaRPr lang="en-US"/>
          </a:p>
        </p:txBody>
      </p:sp>
      <p:grpSp>
        <p:nvGrpSpPr>
          <p:cNvPr id="43" name="Group 43"/>
          <p:cNvGrpSpPr/>
          <p:nvPr/>
        </p:nvGrpSpPr>
        <p:grpSpPr>
          <a:xfrm>
            <a:off x="3878637" y="6799256"/>
            <a:ext cx="1793806" cy="895485"/>
            <a:chOff x="0" y="0"/>
            <a:chExt cx="876110" cy="437362"/>
          </a:xfrm>
        </p:grpSpPr>
        <p:sp>
          <p:nvSpPr>
            <p:cNvPr id="44" name="Freeform 44"/>
            <p:cNvSpPr/>
            <p:nvPr/>
          </p:nvSpPr>
          <p:spPr>
            <a:xfrm>
              <a:off x="0" y="0"/>
              <a:ext cx="876110" cy="437362"/>
            </a:xfrm>
            <a:custGeom>
              <a:avLst/>
              <a:gdLst/>
              <a:ahLst/>
              <a:cxnLst/>
              <a:rect l="l" t="t" r="r" b="b"/>
              <a:pathLst>
                <a:path w="876110" h="437362">
                  <a:moveTo>
                    <a:pt x="0" y="0"/>
                  </a:moveTo>
                  <a:lnTo>
                    <a:pt x="876110" y="0"/>
                  </a:lnTo>
                  <a:lnTo>
                    <a:pt x="876110" y="437362"/>
                  </a:lnTo>
                  <a:lnTo>
                    <a:pt x="0" y="437362"/>
                  </a:lnTo>
                  <a:close/>
                </a:path>
              </a:pathLst>
            </a:custGeom>
            <a:solidFill>
              <a:srgbClr val="EDECED"/>
            </a:solidFill>
          </p:spPr>
          <p:txBody>
            <a:bodyPr/>
            <a:lstStyle/>
            <a:p>
              <a:endParaRPr lang="en-US"/>
            </a:p>
          </p:txBody>
        </p:sp>
        <p:sp>
          <p:nvSpPr>
            <p:cNvPr id="45" name="TextBox 45"/>
            <p:cNvSpPr txBox="1"/>
            <p:nvPr/>
          </p:nvSpPr>
          <p:spPr>
            <a:xfrm>
              <a:off x="0" y="-38100"/>
              <a:ext cx="87611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phụ hơn nữa</a:t>
              </a:r>
            </a:p>
          </p:txBody>
        </p:sp>
      </p:grpSp>
      <p:grpSp>
        <p:nvGrpSpPr>
          <p:cNvPr id="46" name="Group 46"/>
          <p:cNvGrpSpPr/>
          <p:nvPr/>
        </p:nvGrpSpPr>
        <p:grpSpPr>
          <a:xfrm>
            <a:off x="6597650" y="8352420"/>
            <a:ext cx="1664992" cy="895485"/>
            <a:chOff x="0" y="0"/>
            <a:chExt cx="813196" cy="437362"/>
          </a:xfrm>
        </p:grpSpPr>
        <p:sp>
          <p:nvSpPr>
            <p:cNvPr id="47" name="Freeform 47"/>
            <p:cNvSpPr/>
            <p:nvPr/>
          </p:nvSpPr>
          <p:spPr>
            <a:xfrm>
              <a:off x="0" y="0"/>
              <a:ext cx="813196" cy="437362"/>
            </a:xfrm>
            <a:custGeom>
              <a:avLst/>
              <a:gdLst/>
              <a:ahLst/>
              <a:cxnLst/>
              <a:rect l="l" t="t" r="r" b="b"/>
              <a:pathLst>
                <a:path w="813196" h="437362">
                  <a:moveTo>
                    <a:pt x="0" y="0"/>
                  </a:moveTo>
                  <a:lnTo>
                    <a:pt x="813196" y="0"/>
                  </a:lnTo>
                  <a:lnTo>
                    <a:pt x="813196" y="437362"/>
                  </a:lnTo>
                  <a:lnTo>
                    <a:pt x="0" y="437362"/>
                  </a:lnTo>
                  <a:close/>
                </a:path>
              </a:pathLst>
            </a:custGeom>
            <a:solidFill>
              <a:srgbClr val="EDECED"/>
            </a:solidFill>
          </p:spPr>
          <p:txBody>
            <a:bodyPr/>
            <a:lstStyle/>
            <a:p>
              <a:endParaRPr lang="en-US"/>
            </a:p>
          </p:txBody>
        </p:sp>
        <p:sp>
          <p:nvSpPr>
            <p:cNvPr id="48" name="TextBox 48"/>
            <p:cNvSpPr txBox="1"/>
            <p:nvPr/>
          </p:nvSpPr>
          <p:spPr>
            <a:xfrm>
              <a:off x="0" y="-38100"/>
              <a:ext cx="813196"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a:t>
              </a:r>
            </a:p>
            <a:p>
              <a:pPr algn="ctr">
                <a:lnSpc>
                  <a:spcPts val="2100"/>
                </a:lnSpc>
              </a:pPr>
              <a:r>
                <a:rPr lang="en-US" sz="1500">
                  <a:solidFill>
                    <a:srgbClr val="000000"/>
                  </a:solidFill>
                  <a:latin typeface="Cabin"/>
                  <a:ea typeface="Cabin"/>
                  <a:cs typeface="Cabin"/>
                  <a:sym typeface="Cabin"/>
                </a:rPr>
                <a:t>phụ hơn nữa</a:t>
              </a:r>
            </a:p>
          </p:txBody>
        </p:sp>
      </p:grpSp>
      <p:sp>
        <p:nvSpPr>
          <p:cNvPr id="49" name="AutoShape 49"/>
          <p:cNvSpPr/>
          <p:nvPr/>
        </p:nvSpPr>
        <p:spPr>
          <a:xfrm flipH="1">
            <a:off x="5672444" y="7246999"/>
            <a:ext cx="621573" cy="0"/>
          </a:xfrm>
          <a:prstGeom prst="line">
            <a:avLst/>
          </a:prstGeom>
          <a:ln w="19050" cap="rnd">
            <a:solidFill>
              <a:srgbClr val="000000"/>
            </a:solidFill>
            <a:prstDash val="solid"/>
            <a:headEnd type="none" w="sm" len="sm"/>
            <a:tailEnd type="triangle" w="lg" len="med"/>
          </a:ln>
        </p:spPr>
        <p:txBody>
          <a:bodyPr/>
          <a:lstStyle/>
          <a:p>
            <a:endParaRPr lang="en-US"/>
          </a:p>
        </p:txBody>
      </p:sp>
      <p:sp>
        <p:nvSpPr>
          <p:cNvPr id="50" name="AutoShape 50"/>
          <p:cNvSpPr/>
          <p:nvPr/>
        </p:nvSpPr>
        <p:spPr>
          <a:xfrm>
            <a:off x="7430146" y="7694741"/>
            <a:ext cx="0" cy="657679"/>
          </a:xfrm>
          <a:prstGeom prst="line">
            <a:avLst/>
          </a:prstGeom>
          <a:ln w="19050" cap="rnd">
            <a:solidFill>
              <a:srgbClr val="000000"/>
            </a:solidFill>
            <a:prstDash val="solid"/>
            <a:headEnd type="none" w="sm" len="sm"/>
            <a:tailEnd type="triangle" w="lg" len="med"/>
          </a:ln>
        </p:spPr>
        <p:txBody>
          <a:bodyPr/>
          <a:lstStyle/>
          <a:p>
            <a:endParaRPr lang="en-US"/>
          </a:p>
        </p:txBody>
      </p:sp>
      <p:grpSp>
        <p:nvGrpSpPr>
          <p:cNvPr id="51" name="Group 51"/>
          <p:cNvGrpSpPr/>
          <p:nvPr/>
        </p:nvGrpSpPr>
        <p:grpSpPr>
          <a:xfrm>
            <a:off x="9576823" y="1038538"/>
            <a:ext cx="2272258" cy="895485"/>
            <a:chOff x="0" y="0"/>
            <a:chExt cx="1109790" cy="437362"/>
          </a:xfrm>
        </p:grpSpPr>
        <p:sp>
          <p:nvSpPr>
            <p:cNvPr id="52" name="Freeform 52"/>
            <p:cNvSpPr/>
            <p:nvPr/>
          </p:nvSpPr>
          <p:spPr>
            <a:xfrm>
              <a:off x="0" y="0"/>
              <a:ext cx="1109790" cy="437362"/>
            </a:xfrm>
            <a:custGeom>
              <a:avLst/>
              <a:gdLst/>
              <a:ahLst/>
              <a:cxnLst/>
              <a:rect l="l" t="t" r="r" b="b"/>
              <a:pathLst>
                <a:path w="1109790" h="437362">
                  <a:moveTo>
                    <a:pt x="0" y="0"/>
                  </a:moveTo>
                  <a:lnTo>
                    <a:pt x="1109790" y="0"/>
                  </a:lnTo>
                  <a:lnTo>
                    <a:pt x="1109790" y="437362"/>
                  </a:lnTo>
                  <a:lnTo>
                    <a:pt x="0" y="437362"/>
                  </a:lnTo>
                  <a:close/>
                </a:path>
              </a:pathLst>
            </a:custGeom>
            <a:solidFill>
              <a:srgbClr val="FFD5C3"/>
            </a:solidFill>
          </p:spPr>
          <p:txBody>
            <a:bodyPr/>
            <a:lstStyle/>
            <a:p>
              <a:endParaRPr lang="en-US"/>
            </a:p>
          </p:txBody>
        </p:sp>
        <p:sp>
          <p:nvSpPr>
            <p:cNvPr id="53" name="TextBox 53"/>
            <p:cNvSpPr txBox="1"/>
            <p:nvPr/>
          </p:nvSpPr>
          <p:spPr>
            <a:xfrm>
              <a:off x="0" y="-38100"/>
              <a:ext cx="1109790" cy="475462"/>
            </a:xfrm>
            <a:prstGeom prst="rect">
              <a:avLst/>
            </a:prstGeom>
          </p:spPr>
          <p:txBody>
            <a:bodyPr lIns="50800" tIns="50800" rIns="50800" bIns="50800" rtlCol="0" anchor="ctr"/>
            <a:lstStyle/>
            <a:p>
              <a:pPr algn="ctr">
                <a:lnSpc>
                  <a:spcPts val="2100"/>
                </a:lnSpc>
              </a:pPr>
              <a:r>
                <a:rPr lang="en-US" sz="1500">
                  <a:solidFill>
                    <a:srgbClr val="000000"/>
                  </a:solidFill>
                  <a:latin typeface="Cabin"/>
                  <a:ea typeface="Cabin"/>
                  <a:cs typeface="Cabin"/>
                  <a:sym typeface="Cabin"/>
                </a:rPr>
                <a:t>Thêm ý tưởng phụ</a:t>
              </a:r>
            </a:p>
          </p:txBody>
        </p:sp>
      </p:grpSp>
      <p:sp>
        <p:nvSpPr>
          <p:cNvPr id="54" name="AutoShape 54"/>
          <p:cNvSpPr/>
          <p:nvPr/>
        </p:nvSpPr>
        <p:spPr>
          <a:xfrm flipH="1" flipV="1">
            <a:off x="10712952" y="1934023"/>
            <a:ext cx="0" cy="533400"/>
          </a:xfrm>
          <a:prstGeom prst="line">
            <a:avLst/>
          </a:prstGeom>
          <a:ln w="19050" cap="rnd">
            <a:solidFill>
              <a:srgbClr val="000000"/>
            </a:solidFill>
            <a:prstDash val="solid"/>
            <a:headEnd type="none" w="sm" len="sm"/>
            <a:tailEnd type="triangle" w="lg" len="med"/>
          </a:ln>
        </p:spPr>
        <p:txBody>
          <a:bodyPr/>
          <a:lstStyle/>
          <a:p>
            <a:endParaRPr lang="en-US"/>
          </a:p>
        </p:txBody>
      </p:sp>
      <p:sp>
        <p:nvSpPr>
          <p:cNvPr id="55" name="AutoShape 55"/>
          <p:cNvSpPr/>
          <p:nvPr/>
        </p:nvSpPr>
        <p:spPr>
          <a:xfrm flipV="1">
            <a:off x="13610698" y="1924185"/>
            <a:ext cx="0" cy="640657"/>
          </a:xfrm>
          <a:prstGeom prst="line">
            <a:avLst/>
          </a:prstGeom>
          <a:ln w="19050" cap="rnd">
            <a:solidFill>
              <a:srgbClr val="000000"/>
            </a:solidFill>
            <a:prstDash val="solid"/>
            <a:headEnd type="none" w="sm" len="sm"/>
            <a:tailEnd type="triangle" w="lg" len="med"/>
          </a:ln>
        </p:spPr>
        <p:txBody>
          <a:bodyPr/>
          <a:lstStyle/>
          <a:p>
            <a:endParaRPr lang="en-US"/>
          </a:p>
        </p:txBody>
      </p:sp>
      <p:sp>
        <p:nvSpPr>
          <p:cNvPr id="56" name="AutoShape 56"/>
          <p:cNvSpPr/>
          <p:nvPr/>
        </p:nvSpPr>
        <p:spPr>
          <a:xfrm>
            <a:off x="14746827" y="3012584"/>
            <a:ext cx="794204" cy="0"/>
          </a:xfrm>
          <a:prstGeom prst="line">
            <a:avLst/>
          </a:prstGeom>
          <a:ln w="19050" cap="rnd">
            <a:solidFill>
              <a:srgbClr val="000000"/>
            </a:solidFill>
            <a:prstDash val="solid"/>
            <a:headEnd type="none" w="sm" len="sm"/>
            <a:tailEnd type="triangle" w="lg" len="med"/>
          </a:ln>
        </p:spPr>
        <p:txBody>
          <a:bodyPr/>
          <a:lstStyle/>
          <a:p>
            <a:endParaRPr lang="en-US"/>
          </a:p>
        </p:txBody>
      </p:sp>
      <p:sp>
        <p:nvSpPr>
          <p:cNvPr id="57" name="AutoShape 57"/>
          <p:cNvSpPr/>
          <p:nvPr/>
        </p:nvSpPr>
        <p:spPr>
          <a:xfrm>
            <a:off x="12474569" y="5085840"/>
            <a:ext cx="1022308" cy="0"/>
          </a:xfrm>
          <a:prstGeom prst="line">
            <a:avLst/>
          </a:prstGeom>
          <a:ln w="19050" cap="rnd">
            <a:solidFill>
              <a:srgbClr val="000000"/>
            </a:solidFill>
            <a:prstDash val="solid"/>
            <a:headEnd type="none" w="sm" len="sm"/>
            <a:tailEnd type="triangle" w="lg" len="med"/>
          </a:ln>
        </p:spPr>
        <p:txBody>
          <a:bodyPr/>
          <a:lstStyle/>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4780159">
            <a:off x="3570387" y="-1491388"/>
            <a:ext cx="15529570" cy="15335451"/>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480133" y="3383763"/>
            <a:ext cx="15327734" cy="3519473"/>
            <a:chOff x="0" y="0"/>
            <a:chExt cx="20436979" cy="4692631"/>
          </a:xfrm>
        </p:grpSpPr>
        <p:sp>
          <p:nvSpPr>
            <p:cNvPr id="4" name="TextBox 4"/>
            <p:cNvSpPr txBox="1"/>
            <p:nvPr/>
          </p:nvSpPr>
          <p:spPr>
            <a:xfrm>
              <a:off x="0" y="-9525"/>
              <a:ext cx="12839028" cy="1838325"/>
            </a:xfrm>
            <a:prstGeom prst="rect">
              <a:avLst/>
            </a:prstGeom>
          </p:spPr>
          <p:txBody>
            <a:bodyPr lIns="0" tIns="0" rIns="0" bIns="0" rtlCol="0" anchor="t">
              <a:spAutoFit/>
            </a:bodyPr>
            <a:lstStyle/>
            <a:p>
              <a:pPr marL="0" lvl="0" indent="0" algn="l">
                <a:lnSpc>
                  <a:spcPts val="10800"/>
                </a:lnSpc>
                <a:spcBef>
                  <a:spcPct val="0"/>
                </a:spcBef>
              </a:pPr>
              <a:r>
                <a:rPr lang="en-US" sz="9000" b="1">
                  <a:solidFill>
                    <a:srgbClr val="000000"/>
                  </a:solidFill>
                  <a:latin typeface="Cabin Medium"/>
                  <a:ea typeface="Cabin Medium"/>
                  <a:cs typeface="Cabin Medium"/>
                  <a:sym typeface="Cabin Medium"/>
                </a:rPr>
                <a:t>Phiên Hỏi đáp</a:t>
              </a:r>
            </a:p>
          </p:txBody>
        </p:sp>
        <p:sp>
          <p:nvSpPr>
            <p:cNvPr id="5" name="TextBox 5"/>
            <p:cNvSpPr txBox="1"/>
            <p:nvPr/>
          </p:nvSpPr>
          <p:spPr>
            <a:xfrm>
              <a:off x="0" y="4016356"/>
              <a:ext cx="12839028" cy="676275"/>
            </a:xfrm>
            <a:prstGeom prst="rect">
              <a:avLst/>
            </a:prstGeom>
          </p:spPr>
          <p:txBody>
            <a:bodyPr lIns="0" tIns="0" rIns="0" bIns="0" rtlCol="0" anchor="t">
              <a:spAutoFit/>
            </a:bodyPr>
            <a:lstStyle/>
            <a:p>
              <a:pPr algn="l">
                <a:lnSpc>
                  <a:spcPts val="4200"/>
                </a:lnSpc>
              </a:pPr>
              <a:r>
                <a:rPr lang="en-US" sz="3000">
                  <a:solidFill>
                    <a:srgbClr val="000000"/>
                  </a:solidFill>
                  <a:latin typeface="Cabin"/>
                  <a:ea typeface="Cabin"/>
                  <a:cs typeface="Cabin"/>
                  <a:sym typeface="Cabin"/>
                </a:rPr>
                <a:t>Cảm ơn bạn đã lắng nghe!</a:t>
              </a:r>
            </a:p>
          </p:txBody>
        </p:sp>
        <p:sp>
          <p:nvSpPr>
            <p:cNvPr id="6" name="AutoShape 6"/>
            <p:cNvSpPr/>
            <p:nvPr/>
          </p:nvSpPr>
          <p:spPr>
            <a:xfrm rot="1068">
              <a:off x="1" y="2949565"/>
              <a:ext cx="20436976" cy="0"/>
            </a:xfrm>
            <a:prstGeom prst="line">
              <a:avLst/>
            </a:prstGeom>
            <a:ln w="12700" cap="flat">
              <a:solidFill>
                <a:srgbClr val="000000"/>
              </a:solidFill>
              <a:prstDash val="solid"/>
              <a:headEnd type="none" w="sm" len="sm"/>
              <a:tailEnd type="none" w="sm" len="sm"/>
            </a:ln>
          </p:spPr>
          <p:txBody>
            <a:bodyPr/>
            <a:lstStyle/>
            <a:p>
              <a:endParaRPr lang="en-US"/>
            </a:p>
          </p:txBody>
        </p:sp>
      </p:grpSp>
      <p:sp>
        <p:nvSpPr>
          <p:cNvPr id="7" name="TextBox 7"/>
          <p:cNvSpPr txBox="1"/>
          <p:nvPr/>
        </p:nvSpPr>
        <p:spPr>
          <a:xfrm>
            <a:off x="13571541" y="1368584"/>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rot="-5400000">
            <a:off x="3163315" y="5138738"/>
            <a:ext cx="7590766"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4502543" y="6804050"/>
            <a:ext cx="2109058" cy="2179905"/>
          </a:xfrm>
          <a:custGeom>
            <a:avLst/>
            <a:gdLst/>
            <a:ahLst/>
            <a:cxnLst/>
            <a:rect l="l" t="t" r="r" b="b"/>
            <a:pathLst>
              <a:path w="2109058" h="2179905">
                <a:moveTo>
                  <a:pt x="0" y="0"/>
                </a:moveTo>
                <a:lnTo>
                  <a:pt x="2109058" y="0"/>
                </a:lnTo>
                <a:lnTo>
                  <a:pt x="2109058" y="2179905"/>
                </a:lnTo>
                <a:lnTo>
                  <a:pt x="0" y="2179905"/>
                </a:lnTo>
                <a:lnTo>
                  <a:pt x="0" y="0"/>
                </a:lnTo>
                <a:close/>
              </a:path>
            </a:pathLst>
          </a:custGeom>
          <a:blipFill>
            <a:blip r:embed="rId2"/>
            <a:stretch>
              <a:fillRect/>
            </a:stretch>
          </a:blipFill>
        </p:spPr>
        <p:txBody>
          <a:bodyPr/>
          <a:lstStyle/>
          <a:p>
            <a:endParaRPr lang="en-US"/>
          </a:p>
        </p:txBody>
      </p:sp>
      <p:sp>
        <p:nvSpPr>
          <p:cNvPr id="4" name="Freeform 4"/>
          <p:cNvSpPr/>
          <p:nvPr/>
        </p:nvSpPr>
        <p:spPr>
          <a:xfrm>
            <a:off x="11161793" y="1303045"/>
            <a:ext cx="2258969" cy="2179905"/>
          </a:xfrm>
          <a:custGeom>
            <a:avLst/>
            <a:gdLst/>
            <a:ahLst/>
            <a:cxnLst/>
            <a:rect l="l" t="t" r="r" b="b"/>
            <a:pathLst>
              <a:path w="2258969" h="2179905">
                <a:moveTo>
                  <a:pt x="0" y="0"/>
                </a:moveTo>
                <a:lnTo>
                  <a:pt x="2258969" y="0"/>
                </a:lnTo>
                <a:lnTo>
                  <a:pt x="2258969" y="2179905"/>
                </a:lnTo>
                <a:lnTo>
                  <a:pt x="0" y="2179905"/>
                </a:lnTo>
                <a:lnTo>
                  <a:pt x="0" y="0"/>
                </a:lnTo>
                <a:close/>
              </a:path>
            </a:pathLst>
          </a:custGeom>
          <a:blipFill>
            <a:blip r:embed="rId3"/>
            <a:stretch>
              <a:fillRect/>
            </a:stretch>
          </a:blipFill>
        </p:spPr>
        <p:txBody>
          <a:bodyPr/>
          <a:lstStyle/>
          <a:p>
            <a:endParaRPr lang="en-US"/>
          </a:p>
        </p:txBody>
      </p:sp>
      <p:sp>
        <p:nvSpPr>
          <p:cNvPr id="5" name="Freeform 5"/>
          <p:cNvSpPr/>
          <p:nvPr/>
        </p:nvSpPr>
        <p:spPr>
          <a:xfrm>
            <a:off x="8551755" y="1303045"/>
            <a:ext cx="1907417" cy="2179905"/>
          </a:xfrm>
          <a:custGeom>
            <a:avLst/>
            <a:gdLst/>
            <a:ahLst/>
            <a:cxnLst/>
            <a:rect l="l" t="t" r="r" b="b"/>
            <a:pathLst>
              <a:path w="1907417" h="2179905">
                <a:moveTo>
                  <a:pt x="0" y="0"/>
                </a:moveTo>
                <a:lnTo>
                  <a:pt x="1907417" y="0"/>
                </a:lnTo>
                <a:lnTo>
                  <a:pt x="1907417" y="2179905"/>
                </a:lnTo>
                <a:lnTo>
                  <a:pt x="0" y="2179905"/>
                </a:lnTo>
                <a:lnTo>
                  <a:pt x="0" y="0"/>
                </a:lnTo>
                <a:close/>
              </a:path>
            </a:pathLst>
          </a:custGeom>
          <a:blipFill>
            <a:blip r:embed="rId4"/>
            <a:stretch>
              <a:fillRect/>
            </a:stretch>
          </a:blipFill>
        </p:spPr>
        <p:txBody>
          <a:bodyPr/>
          <a:lstStyle/>
          <a:p>
            <a:endParaRPr lang="en-US"/>
          </a:p>
        </p:txBody>
      </p:sp>
      <p:sp>
        <p:nvSpPr>
          <p:cNvPr id="6" name="Freeform 6"/>
          <p:cNvSpPr/>
          <p:nvPr/>
        </p:nvSpPr>
        <p:spPr>
          <a:xfrm>
            <a:off x="11551895" y="6804050"/>
            <a:ext cx="2032761" cy="2179905"/>
          </a:xfrm>
          <a:custGeom>
            <a:avLst/>
            <a:gdLst/>
            <a:ahLst/>
            <a:cxnLst/>
            <a:rect l="l" t="t" r="r" b="b"/>
            <a:pathLst>
              <a:path w="2032761" h="2179905">
                <a:moveTo>
                  <a:pt x="0" y="0"/>
                </a:moveTo>
                <a:lnTo>
                  <a:pt x="2032761" y="0"/>
                </a:lnTo>
                <a:lnTo>
                  <a:pt x="2032761" y="2179905"/>
                </a:lnTo>
                <a:lnTo>
                  <a:pt x="0" y="2179905"/>
                </a:lnTo>
                <a:lnTo>
                  <a:pt x="0" y="0"/>
                </a:lnTo>
                <a:close/>
              </a:path>
            </a:pathLst>
          </a:custGeom>
          <a:blipFill>
            <a:blip r:embed="rId5"/>
            <a:stretch>
              <a:fillRect/>
            </a:stretch>
          </a:blipFill>
        </p:spPr>
        <p:txBody>
          <a:bodyPr/>
          <a:lstStyle/>
          <a:p>
            <a:endParaRPr lang="en-US"/>
          </a:p>
        </p:txBody>
      </p:sp>
      <p:sp>
        <p:nvSpPr>
          <p:cNvPr id="7" name="Freeform 7"/>
          <p:cNvSpPr/>
          <p:nvPr/>
        </p:nvSpPr>
        <p:spPr>
          <a:xfrm>
            <a:off x="8514970" y="4053548"/>
            <a:ext cx="1980989" cy="2179905"/>
          </a:xfrm>
          <a:custGeom>
            <a:avLst/>
            <a:gdLst/>
            <a:ahLst/>
            <a:cxnLst/>
            <a:rect l="l" t="t" r="r" b="b"/>
            <a:pathLst>
              <a:path w="1980989" h="2179905">
                <a:moveTo>
                  <a:pt x="0" y="0"/>
                </a:moveTo>
                <a:lnTo>
                  <a:pt x="1980988" y="0"/>
                </a:lnTo>
                <a:lnTo>
                  <a:pt x="1980988" y="2179904"/>
                </a:lnTo>
                <a:lnTo>
                  <a:pt x="0" y="2179904"/>
                </a:lnTo>
                <a:lnTo>
                  <a:pt x="0" y="0"/>
                </a:lnTo>
                <a:close/>
              </a:path>
            </a:pathLst>
          </a:custGeom>
          <a:blipFill>
            <a:blip r:embed="rId6"/>
            <a:stretch>
              <a:fillRect/>
            </a:stretch>
          </a:blipFill>
        </p:spPr>
        <p:txBody>
          <a:bodyPr/>
          <a:lstStyle/>
          <a:p>
            <a:endParaRPr lang="en-US"/>
          </a:p>
        </p:txBody>
      </p:sp>
      <p:sp>
        <p:nvSpPr>
          <p:cNvPr id="8" name="Freeform 8"/>
          <p:cNvSpPr/>
          <p:nvPr/>
        </p:nvSpPr>
        <p:spPr>
          <a:xfrm>
            <a:off x="14467120" y="4053548"/>
            <a:ext cx="2179905" cy="2179905"/>
          </a:xfrm>
          <a:custGeom>
            <a:avLst/>
            <a:gdLst/>
            <a:ahLst/>
            <a:cxnLst/>
            <a:rect l="l" t="t" r="r" b="b"/>
            <a:pathLst>
              <a:path w="2179905" h="2179905">
                <a:moveTo>
                  <a:pt x="0" y="0"/>
                </a:moveTo>
                <a:lnTo>
                  <a:pt x="2179905" y="0"/>
                </a:lnTo>
                <a:lnTo>
                  <a:pt x="2179905" y="2179904"/>
                </a:lnTo>
                <a:lnTo>
                  <a:pt x="0" y="2179904"/>
                </a:lnTo>
                <a:lnTo>
                  <a:pt x="0" y="0"/>
                </a:lnTo>
                <a:close/>
              </a:path>
            </a:pathLst>
          </a:custGeom>
          <a:blipFill>
            <a:blip r:embed="rId7"/>
            <a:stretch>
              <a:fillRect/>
            </a:stretch>
          </a:blipFill>
        </p:spPr>
        <p:txBody>
          <a:bodyPr/>
          <a:lstStyle/>
          <a:p>
            <a:endParaRPr lang="en-US"/>
          </a:p>
        </p:txBody>
      </p:sp>
      <p:sp>
        <p:nvSpPr>
          <p:cNvPr id="9" name="Freeform 9"/>
          <p:cNvSpPr/>
          <p:nvPr/>
        </p:nvSpPr>
        <p:spPr>
          <a:xfrm>
            <a:off x="8376920" y="7129414"/>
            <a:ext cx="2257087" cy="1529176"/>
          </a:xfrm>
          <a:custGeom>
            <a:avLst/>
            <a:gdLst/>
            <a:ahLst/>
            <a:cxnLst/>
            <a:rect l="l" t="t" r="r" b="b"/>
            <a:pathLst>
              <a:path w="2257087" h="1529176">
                <a:moveTo>
                  <a:pt x="0" y="0"/>
                </a:moveTo>
                <a:lnTo>
                  <a:pt x="2257087" y="0"/>
                </a:lnTo>
                <a:lnTo>
                  <a:pt x="2257087" y="1529177"/>
                </a:lnTo>
                <a:lnTo>
                  <a:pt x="0" y="1529177"/>
                </a:lnTo>
                <a:lnTo>
                  <a:pt x="0" y="0"/>
                </a:lnTo>
                <a:close/>
              </a:path>
            </a:pathLst>
          </a:custGeom>
          <a:blipFill>
            <a:blip r:embed="rId8"/>
            <a:stretch>
              <a:fillRect/>
            </a:stretch>
          </a:blipFill>
        </p:spPr>
        <p:txBody>
          <a:bodyPr/>
          <a:lstStyle/>
          <a:p>
            <a:endParaRPr lang="en-US"/>
          </a:p>
        </p:txBody>
      </p:sp>
      <p:sp>
        <p:nvSpPr>
          <p:cNvPr id="10" name="Freeform 10"/>
          <p:cNvSpPr/>
          <p:nvPr/>
        </p:nvSpPr>
        <p:spPr>
          <a:xfrm>
            <a:off x="11372173" y="4053548"/>
            <a:ext cx="2218733" cy="2179905"/>
          </a:xfrm>
          <a:custGeom>
            <a:avLst/>
            <a:gdLst/>
            <a:ahLst/>
            <a:cxnLst/>
            <a:rect l="l" t="t" r="r" b="b"/>
            <a:pathLst>
              <a:path w="2218733" h="2179905">
                <a:moveTo>
                  <a:pt x="0" y="0"/>
                </a:moveTo>
                <a:lnTo>
                  <a:pt x="2218732" y="0"/>
                </a:lnTo>
                <a:lnTo>
                  <a:pt x="2218732" y="2179904"/>
                </a:lnTo>
                <a:lnTo>
                  <a:pt x="0" y="2179904"/>
                </a:lnTo>
                <a:lnTo>
                  <a:pt x="0" y="0"/>
                </a:lnTo>
                <a:close/>
              </a:path>
            </a:pathLst>
          </a:custGeom>
          <a:blipFill>
            <a:blip r:embed="rId9"/>
            <a:stretch>
              <a:fillRect/>
            </a:stretch>
          </a:blipFill>
        </p:spPr>
        <p:txBody>
          <a:bodyPr/>
          <a:lstStyle/>
          <a:p>
            <a:endParaRPr lang="en-US"/>
          </a:p>
        </p:txBody>
      </p:sp>
      <p:sp>
        <p:nvSpPr>
          <p:cNvPr id="11" name="Freeform 11"/>
          <p:cNvSpPr/>
          <p:nvPr/>
        </p:nvSpPr>
        <p:spPr>
          <a:xfrm>
            <a:off x="14123382" y="1318078"/>
            <a:ext cx="2867380" cy="2164872"/>
          </a:xfrm>
          <a:custGeom>
            <a:avLst/>
            <a:gdLst/>
            <a:ahLst/>
            <a:cxnLst/>
            <a:rect l="l" t="t" r="r" b="b"/>
            <a:pathLst>
              <a:path w="2867380" h="2164872">
                <a:moveTo>
                  <a:pt x="0" y="0"/>
                </a:moveTo>
                <a:lnTo>
                  <a:pt x="2867380" y="0"/>
                </a:lnTo>
                <a:lnTo>
                  <a:pt x="2867380" y="2164872"/>
                </a:lnTo>
                <a:lnTo>
                  <a:pt x="0" y="2164872"/>
                </a:lnTo>
                <a:lnTo>
                  <a:pt x="0" y="0"/>
                </a:lnTo>
                <a:close/>
              </a:path>
            </a:pathLst>
          </a:custGeom>
          <a:blipFill>
            <a:blip r:embed="rId10"/>
            <a:stretch>
              <a:fillRect/>
            </a:stretch>
          </a:blipFill>
        </p:spPr>
        <p:txBody>
          <a:bodyPr/>
          <a:lstStyle/>
          <a:p>
            <a:endParaRPr lang="en-US"/>
          </a:p>
        </p:txBody>
      </p:sp>
      <p:sp>
        <p:nvSpPr>
          <p:cNvPr id="12" name="TextBox 12"/>
          <p:cNvSpPr txBox="1"/>
          <p:nvPr/>
        </p:nvSpPr>
        <p:spPr>
          <a:xfrm>
            <a:off x="1235267" y="1644976"/>
            <a:ext cx="4301871" cy="1838325"/>
          </a:xfrm>
          <a:prstGeom prst="rect">
            <a:avLst/>
          </a:prstGeom>
        </p:spPr>
        <p:txBody>
          <a:bodyPr lIns="0" tIns="0" rIns="0" bIns="0" rtlCol="0" anchor="t">
            <a:spAutoFit/>
          </a:bodyPr>
          <a:lstStyle/>
          <a:p>
            <a:pPr algn="l">
              <a:lnSpc>
                <a:spcPts val="7200"/>
              </a:lnSpc>
            </a:pPr>
            <a:r>
              <a:rPr lang="en-US" sz="6000" b="1">
                <a:solidFill>
                  <a:srgbClr val="000000"/>
                </a:solidFill>
                <a:latin typeface="Cabin Medium"/>
                <a:ea typeface="Cabin Medium"/>
                <a:cs typeface="Cabin Medium"/>
                <a:sym typeface="Cabin Medium"/>
              </a:rPr>
              <a:t>Trang</a:t>
            </a:r>
          </a:p>
          <a:p>
            <a:pPr algn="l">
              <a:lnSpc>
                <a:spcPts val="7200"/>
              </a:lnSpc>
            </a:pPr>
            <a:r>
              <a:rPr lang="en-US" sz="6000" b="1">
                <a:solidFill>
                  <a:srgbClr val="000000"/>
                </a:solidFill>
                <a:latin typeface="Cabin Medium"/>
                <a:ea typeface="Cabin Medium"/>
                <a:cs typeface="Cabin Medium"/>
                <a:sym typeface="Cabin Medium"/>
              </a:rPr>
              <a:t>Tài nguyên</a:t>
            </a:r>
          </a:p>
        </p:txBody>
      </p:sp>
      <p:sp>
        <p:nvSpPr>
          <p:cNvPr id="13" name="TextBox 13"/>
          <p:cNvSpPr txBox="1"/>
          <p:nvPr/>
        </p:nvSpPr>
        <p:spPr>
          <a:xfrm>
            <a:off x="1235267" y="6264225"/>
            <a:ext cx="4518590" cy="2445385"/>
          </a:xfrm>
          <a:prstGeom prst="rect">
            <a:avLst/>
          </a:prstGeom>
        </p:spPr>
        <p:txBody>
          <a:bodyPr lIns="0" tIns="0" rIns="0" bIns="0" rtlCol="0" anchor="t">
            <a:spAutoFit/>
          </a:bodyPr>
          <a:lstStyle/>
          <a:p>
            <a:pPr algn="l">
              <a:lnSpc>
                <a:spcPts val="3289"/>
              </a:lnSpc>
            </a:pPr>
            <a:r>
              <a:rPr lang="en-US" sz="2349">
                <a:solidFill>
                  <a:srgbClr val="000000"/>
                </a:solidFill>
                <a:latin typeface="Cabin"/>
                <a:ea typeface="Cabin"/>
                <a:cs typeface="Cabin"/>
                <a:sym typeface="Cabin"/>
              </a:rPr>
              <a:t>Sử dụng các tài nguyên thiết kế</a:t>
            </a:r>
          </a:p>
          <a:p>
            <a:pPr algn="l">
              <a:lnSpc>
                <a:spcPts val="3289"/>
              </a:lnSpc>
            </a:pPr>
            <a:r>
              <a:rPr lang="en-US" sz="2349">
                <a:solidFill>
                  <a:srgbClr val="000000"/>
                </a:solidFill>
                <a:latin typeface="Cabin"/>
                <a:ea typeface="Cabin"/>
                <a:cs typeface="Cabin"/>
                <a:sym typeface="Cabin"/>
              </a:rPr>
              <a:t>này trong Bản thuyết trình Canva</a:t>
            </a:r>
          </a:p>
          <a:p>
            <a:pPr algn="l">
              <a:lnSpc>
                <a:spcPts val="3289"/>
              </a:lnSpc>
            </a:pPr>
            <a:r>
              <a:rPr lang="en-US" sz="2349">
                <a:solidFill>
                  <a:srgbClr val="000000"/>
                </a:solidFill>
                <a:latin typeface="Cabin"/>
                <a:ea typeface="Cabin"/>
                <a:cs typeface="Cabin"/>
                <a:sym typeface="Cabin"/>
              </a:rPr>
              <a:t>của bạn. Thiết kế vui vẻ!</a:t>
            </a:r>
          </a:p>
          <a:p>
            <a:pPr algn="l">
              <a:lnSpc>
                <a:spcPts val="3289"/>
              </a:lnSpc>
            </a:pPr>
            <a:endParaRPr lang="en-US" sz="2349">
              <a:solidFill>
                <a:srgbClr val="000000"/>
              </a:solidFill>
              <a:latin typeface="Cabin"/>
              <a:ea typeface="Cabin"/>
              <a:cs typeface="Cabin"/>
              <a:sym typeface="Cabin"/>
            </a:endParaRPr>
          </a:p>
          <a:p>
            <a:pPr algn="l">
              <a:lnSpc>
                <a:spcPts val="3289"/>
              </a:lnSpc>
            </a:pPr>
            <a:r>
              <a:rPr lang="en-US" sz="2349">
                <a:solidFill>
                  <a:srgbClr val="000000"/>
                </a:solidFill>
                <a:latin typeface="Cabin"/>
                <a:ea typeface="Cabin"/>
                <a:cs typeface="Cabin"/>
                <a:sym typeface="Cabin"/>
              </a:rPr>
              <a:t>Đừng quên xóa trang này trước khi</a:t>
            </a:r>
          </a:p>
          <a:p>
            <a:pPr algn="l">
              <a:lnSpc>
                <a:spcPts val="3289"/>
              </a:lnSpc>
            </a:pPr>
            <a:r>
              <a:rPr lang="en-US" sz="2349">
                <a:solidFill>
                  <a:srgbClr val="000000"/>
                </a:solidFill>
                <a:latin typeface="Cabin"/>
                <a:ea typeface="Cabin"/>
                <a:cs typeface="Cabin"/>
                <a:sym typeface="Cabin"/>
              </a:rPr>
              <a:t>trình bày.</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p:cNvSpPr/>
          <p:nvPr/>
        </p:nvSpPr>
        <p:spPr>
          <a:xfrm rot="-5400000">
            <a:off x="3163315" y="5138738"/>
            <a:ext cx="7590766" cy="0"/>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8799410" y="6144210"/>
            <a:ext cx="915018" cy="1046279"/>
          </a:xfrm>
          <a:custGeom>
            <a:avLst/>
            <a:gdLst/>
            <a:ahLst/>
            <a:cxnLst/>
            <a:rect l="l" t="t" r="r" b="b"/>
            <a:pathLst>
              <a:path w="915018" h="1046279">
                <a:moveTo>
                  <a:pt x="0" y="0"/>
                </a:moveTo>
                <a:lnTo>
                  <a:pt x="915018" y="0"/>
                </a:lnTo>
                <a:lnTo>
                  <a:pt x="915018" y="1046279"/>
                </a:lnTo>
                <a:lnTo>
                  <a:pt x="0" y="1046279"/>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US"/>
          </a:p>
        </p:txBody>
      </p:sp>
      <p:sp>
        <p:nvSpPr>
          <p:cNvPr id="4" name="Freeform 4"/>
          <p:cNvSpPr/>
          <p:nvPr/>
        </p:nvSpPr>
        <p:spPr>
          <a:xfrm>
            <a:off x="8733779" y="4576002"/>
            <a:ext cx="1046279" cy="1046279"/>
          </a:xfrm>
          <a:custGeom>
            <a:avLst/>
            <a:gdLst/>
            <a:ahLst/>
            <a:cxnLst/>
            <a:rect l="l" t="t" r="r" b="b"/>
            <a:pathLst>
              <a:path w="1046279" h="1046279">
                <a:moveTo>
                  <a:pt x="0" y="0"/>
                </a:moveTo>
                <a:lnTo>
                  <a:pt x="1046279" y="0"/>
                </a:lnTo>
                <a:lnTo>
                  <a:pt x="1046279" y="1046279"/>
                </a:lnTo>
                <a:lnTo>
                  <a:pt x="0" y="1046279"/>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US"/>
          </a:p>
        </p:txBody>
      </p:sp>
      <p:sp>
        <p:nvSpPr>
          <p:cNvPr id="5" name="Freeform 5"/>
          <p:cNvSpPr/>
          <p:nvPr/>
        </p:nvSpPr>
        <p:spPr>
          <a:xfrm>
            <a:off x="8810910" y="3283225"/>
            <a:ext cx="892017" cy="614681"/>
          </a:xfrm>
          <a:custGeom>
            <a:avLst/>
            <a:gdLst/>
            <a:ahLst/>
            <a:cxnLst/>
            <a:rect l="l" t="t" r="r" b="b"/>
            <a:pathLst>
              <a:path w="892017" h="614681">
                <a:moveTo>
                  <a:pt x="0" y="0"/>
                </a:moveTo>
                <a:lnTo>
                  <a:pt x="892017" y="0"/>
                </a:lnTo>
                <a:lnTo>
                  <a:pt x="892017" y="614681"/>
                </a:lnTo>
                <a:lnTo>
                  <a:pt x="0" y="614681"/>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en-US"/>
          </a:p>
        </p:txBody>
      </p:sp>
      <p:sp>
        <p:nvSpPr>
          <p:cNvPr id="6" name="Freeform 6"/>
          <p:cNvSpPr/>
          <p:nvPr/>
        </p:nvSpPr>
        <p:spPr>
          <a:xfrm>
            <a:off x="8850572" y="1666518"/>
            <a:ext cx="812694" cy="1020506"/>
          </a:xfrm>
          <a:custGeom>
            <a:avLst/>
            <a:gdLst/>
            <a:ahLst/>
            <a:cxnLst/>
            <a:rect l="l" t="t" r="r" b="b"/>
            <a:pathLst>
              <a:path w="812694" h="1020506">
                <a:moveTo>
                  <a:pt x="0" y="0"/>
                </a:moveTo>
                <a:lnTo>
                  <a:pt x="812694" y="0"/>
                </a:lnTo>
                <a:lnTo>
                  <a:pt x="812694" y="1020506"/>
                </a:lnTo>
                <a:lnTo>
                  <a:pt x="0" y="102050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en-US"/>
          </a:p>
        </p:txBody>
      </p:sp>
      <p:sp>
        <p:nvSpPr>
          <p:cNvPr id="7" name="Freeform 7"/>
          <p:cNvSpPr/>
          <p:nvPr/>
        </p:nvSpPr>
        <p:spPr>
          <a:xfrm>
            <a:off x="8810910" y="7679830"/>
            <a:ext cx="892017" cy="888773"/>
          </a:xfrm>
          <a:custGeom>
            <a:avLst/>
            <a:gdLst/>
            <a:ahLst/>
            <a:cxnLst/>
            <a:rect l="l" t="t" r="r" b="b"/>
            <a:pathLst>
              <a:path w="892017" h="888773">
                <a:moveTo>
                  <a:pt x="0" y="0"/>
                </a:moveTo>
                <a:lnTo>
                  <a:pt x="892017" y="0"/>
                </a:lnTo>
                <a:lnTo>
                  <a:pt x="892017" y="888773"/>
                </a:lnTo>
                <a:lnTo>
                  <a:pt x="0" y="888773"/>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en-US"/>
          </a:p>
        </p:txBody>
      </p:sp>
      <p:sp>
        <p:nvSpPr>
          <p:cNvPr id="8" name="Freeform 8"/>
          <p:cNvSpPr/>
          <p:nvPr/>
        </p:nvSpPr>
        <p:spPr>
          <a:xfrm>
            <a:off x="13971830" y="8001067"/>
            <a:ext cx="873967" cy="246300"/>
          </a:xfrm>
          <a:custGeom>
            <a:avLst/>
            <a:gdLst/>
            <a:ahLst/>
            <a:cxnLst/>
            <a:rect l="l" t="t" r="r" b="b"/>
            <a:pathLst>
              <a:path w="873967" h="246300">
                <a:moveTo>
                  <a:pt x="0" y="0"/>
                </a:moveTo>
                <a:lnTo>
                  <a:pt x="873967" y="0"/>
                </a:lnTo>
                <a:lnTo>
                  <a:pt x="873967" y="246299"/>
                </a:lnTo>
                <a:lnTo>
                  <a:pt x="0" y="24629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txBody>
          <a:bodyPr/>
          <a:lstStyle/>
          <a:p>
            <a:endParaRPr lang="en-US"/>
          </a:p>
        </p:txBody>
      </p:sp>
      <p:sp>
        <p:nvSpPr>
          <p:cNvPr id="9" name="Freeform 9"/>
          <p:cNvSpPr/>
          <p:nvPr/>
        </p:nvSpPr>
        <p:spPr>
          <a:xfrm>
            <a:off x="13862852" y="6317322"/>
            <a:ext cx="1046279" cy="700056"/>
          </a:xfrm>
          <a:custGeom>
            <a:avLst/>
            <a:gdLst/>
            <a:ahLst/>
            <a:cxnLst/>
            <a:rect l="l" t="t" r="r" b="b"/>
            <a:pathLst>
              <a:path w="1046279" h="700056">
                <a:moveTo>
                  <a:pt x="0" y="0"/>
                </a:moveTo>
                <a:lnTo>
                  <a:pt x="1046279" y="0"/>
                </a:lnTo>
                <a:lnTo>
                  <a:pt x="1046279" y="700055"/>
                </a:lnTo>
                <a:lnTo>
                  <a:pt x="0" y="700055"/>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txBody>
          <a:bodyPr/>
          <a:lstStyle/>
          <a:p>
            <a:endParaRPr lang="en-US"/>
          </a:p>
        </p:txBody>
      </p:sp>
      <p:sp>
        <p:nvSpPr>
          <p:cNvPr id="10" name="Freeform 10"/>
          <p:cNvSpPr/>
          <p:nvPr/>
        </p:nvSpPr>
        <p:spPr>
          <a:xfrm>
            <a:off x="14098524" y="3203755"/>
            <a:ext cx="892017" cy="773622"/>
          </a:xfrm>
          <a:custGeom>
            <a:avLst/>
            <a:gdLst/>
            <a:ahLst/>
            <a:cxnLst/>
            <a:rect l="l" t="t" r="r" b="b"/>
            <a:pathLst>
              <a:path w="892017" h="773622">
                <a:moveTo>
                  <a:pt x="0" y="0"/>
                </a:moveTo>
                <a:lnTo>
                  <a:pt x="892017" y="0"/>
                </a:lnTo>
                <a:lnTo>
                  <a:pt x="892017" y="773621"/>
                </a:lnTo>
                <a:lnTo>
                  <a:pt x="0" y="773621"/>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txBody>
          <a:bodyPr/>
          <a:lstStyle/>
          <a:p>
            <a:endParaRPr lang="en-US"/>
          </a:p>
        </p:txBody>
      </p:sp>
      <p:sp>
        <p:nvSpPr>
          <p:cNvPr id="11" name="Freeform 11"/>
          <p:cNvSpPr/>
          <p:nvPr/>
        </p:nvSpPr>
        <p:spPr>
          <a:xfrm>
            <a:off x="14125321" y="1730762"/>
            <a:ext cx="660092" cy="892017"/>
          </a:xfrm>
          <a:custGeom>
            <a:avLst/>
            <a:gdLst/>
            <a:ahLst/>
            <a:cxnLst/>
            <a:rect l="l" t="t" r="r" b="b"/>
            <a:pathLst>
              <a:path w="660092" h="892017">
                <a:moveTo>
                  <a:pt x="0" y="0"/>
                </a:moveTo>
                <a:lnTo>
                  <a:pt x="660092" y="0"/>
                </a:lnTo>
                <a:lnTo>
                  <a:pt x="660092" y="892017"/>
                </a:lnTo>
                <a:lnTo>
                  <a:pt x="0" y="892017"/>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txBody>
          <a:bodyPr/>
          <a:lstStyle/>
          <a:p>
            <a:endParaRPr lang="en-US"/>
          </a:p>
        </p:txBody>
      </p:sp>
      <p:sp>
        <p:nvSpPr>
          <p:cNvPr id="12" name="Freeform 12"/>
          <p:cNvSpPr/>
          <p:nvPr/>
        </p:nvSpPr>
        <p:spPr>
          <a:xfrm>
            <a:off x="13952451" y="4653133"/>
            <a:ext cx="838496" cy="892017"/>
          </a:xfrm>
          <a:custGeom>
            <a:avLst/>
            <a:gdLst/>
            <a:ahLst/>
            <a:cxnLst/>
            <a:rect l="l" t="t" r="r" b="b"/>
            <a:pathLst>
              <a:path w="838496" h="892017">
                <a:moveTo>
                  <a:pt x="0" y="0"/>
                </a:moveTo>
                <a:lnTo>
                  <a:pt x="838496" y="0"/>
                </a:lnTo>
                <a:lnTo>
                  <a:pt x="838496" y="892017"/>
                </a:lnTo>
                <a:lnTo>
                  <a:pt x="0" y="892017"/>
                </a:lnTo>
                <a:lnTo>
                  <a:pt x="0" y="0"/>
                </a:lnTo>
                <a:close/>
              </a:path>
            </a:pathLst>
          </a:custGeom>
          <a:blipFill>
            <a:blip r:embed="rId20">
              <a:extLst>
                <a:ext uri="{96DAC541-7B7A-43D3-8B79-37D633B846F1}">
                  <asvg:svgBlip xmlns:asvg="http://schemas.microsoft.com/office/drawing/2016/SVG/main" xmlns="" r:embed="rId21"/>
                </a:ext>
              </a:extLst>
            </a:blip>
            <a:stretch>
              <a:fillRect/>
            </a:stretch>
          </a:blipFill>
        </p:spPr>
        <p:txBody>
          <a:bodyPr/>
          <a:lstStyle/>
          <a:p>
            <a:endParaRPr lang="en-US"/>
          </a:p>
        </p:txBody>
      </p:sp>
      <p:sp>
        <p:nvSpPr>
          <p:cNvPr id="13" name="Freeform 13"/>
          <p:cNvSpPr/>
          <p:nvPr/>
        </p:nvSpPr>
        <p:spPr>
          <a:xfrm>
            <a:off x="10476872" y="6286813"/>
            <a:ext cx="1046279" cy="761073"/>
          </a:xfrm>
          <a:custGeom>
            <a:avLst/>
            <a:gdLst/>
            <a:ahLst/>
            <a:cxnLst/>
            <a:rect l="l" t="t" r="r" b="b"/>
            <a:pathLst>
              <a:path w="1046279" h="761073">
                <a:moveTo>
                  <a:pt x="0" y="0"/>
                </a:moveTo>
                <a:lnTo>
                  <a:pt x="1046279" y="0"/>
                </a:lnTo>
                <a:lnTo>
                  <a:pt x="1046279" y="761073"/>
                </a:lnTo>
                <a:lnTo>
                  <a:pt x="0" y="761073"/>
                </a:lnTo>
                <a:lnTo>
                  <a:pt x="0" y="0"/>
                </a:lnTo>
                <a:close/>
              </a:path>
            </a:pathLst>
          </a:custGeom>
          <a:blipFill>
            <a:blip r:embed="rId22">
              <a:extLst>
                <a:ext uri="{96DAC541-7B7A-43D3-8B79-37D633B846F1}">
                  <asvg:svgBlip xmlns:asvg="http://schemas.microsoft.com/office/drawing/2016/SVG/main" xmlns="" r:embed="rId23"/>
                </a:ext>
              </a:extLst>
            </a:blip>
            <a:stretch>
              <a:fillRect/>
            </a:stretch>
          </a:blipFill>
        </p:spPr>
        <p:txBody>
          <a:bodyPr/>
          <a:lstStyle/>
          <a:p>
            <a:endParaRPr lang="en-US"/>
          </a:p>
        </p:txBody>
      </p:sp>
      <p:sp>
        <p:nvSpPr>
          <p:cNvPr id="14" name="Freeform 14"/>
          <p:cNvSpPr/>
          <p:nvPr/>
        </p:nvSpPr>
        <p:spPr>
          <a:xfrm>
            <a:off x="10476872" y="4587416"/>
            <a:ext cx="1046279" cy="1023451"/>
          </a:xfrm>
          <a:custGeom>
            <a:avLst/>
            <a:gdLst/>
            <a:ahLst/>
            <a:cxnLst/>
            <a:rect l="l" t="t" r="r" b="b"/>
            <a:pathLst>
              <a:path w="1046279" h="1023451">
                <a:moveTo>
                  <a:pt x="0" y="0"/>
                </a:moveTo>
                <a:lnTo>
                  <a:pt x="1046279" y="0"/>
                </a:lnTo>
                <a:lnTo>
                  <a:pt x="1046279" y="1023451"/>
                </a:lnTo>
                <a:lnTo>
                  <a:pt x="0" y="1023451"/>
                </a:lnTo>
                <a:lnTo>
                  <a:pt x="0" y="0"/>
                </a:lnTo>
                <a:close/>
              </a:path>
            </a:pathLst>
          </a:custGeom>
          <a:blipFill>
            <a:blip r:embed="rId24">
              <a:extLst>
                <a:ext uri="{96DAC541-7B7A-43D3-8B79-37D633B846F1}">
                  <asvg:svgBlip xmlns:asvg="http://schemas.microsoft.com/office/drawing/2016/SVG/main" xmlns="" r:embed="rId25"/>
                </a:ext>
              </a:extLst>
            </a:blip>
            <a:stretch>
              <a:fillRect/>
            </a:stretch>
          </a:blipFill>
        </p:spPr>
        <p:txBody>
          <a:bodyPr/>
          <a:lstStyle/>
          <a:p>
            <a:endParaRPr lang="en-US"/>
          </a:p>
        </p:txBody>
      </p:sp>
      <p:sp>
        <p:nvSpPr>
          <p:cNvPr id="15" name="Freeform 15"/>
          <p:cNvSpPr/>
          <p:nvPr/>
        </p:nvSpPr>
        <p:spPr>
          <a:xfrm>
            <a:off x="10554003" y="3204566"/>
            <a:ext cx="892017" cy="772000"/>
          </a:xfrm>
          <a:custGeom>
            <a:avLst/>
            <a:gdLst/>
            <a:ahLst/>
            <a:cxnLst/>
            <a:rect l="l" t="t" r="r" b="b"/>
            <a:pathLst>
              <a:path w="892017" h="772000">
                <a:moveTo>
                  <a:pt x="0" y="0"/>
                </a:moveTo>
                <a:lnTo>
                  <a:pt x="892017" y="0"/>
                </a:lnTo>
                <a:lnTo>
                  <a:pt x="892017" y="771999"/>
                </a:lnTo>
                <a:lnTo>
                  <a:pt x="0" y="771999"/>
                </a:lnTo>
                <a:lnTo>
                  <a:pt x="0" y="0"/>
                </a:lnTo>
                <a:close/>
              </a:path>
            </a:pathLst>
          </a:custGeom>
          <a:blipFill>
            <a:blip r:embed="rId26">
              <a:extLst>
                <a:ext uri="{96DAC541-7B7A-43D3-8B79-37D633B846F1}">
                  <asvg:svgBlip xmlns:asvg="http://schemas.microsoft.com/office/drawing/2016/SVG/main" xmlns="" r:embed="rId27"/>
                </a:ext>
              </a:extLst>
            </a:blip>
            <a:stretch>
              <a:fillRect/>
            </a:stretch>
          </a:blipFill>
        </p:spPr>
        <p:txBody>
          <a:bodyPr/>
          <a:lstStyle/>
          <a:p>
            <a:endParaRPr lang="en-US"/>
          </a:p>
        </p:txBody>
      </p:sp>
      <p:sp>
        <p:nvSpPr>
          <p:cNvPr id="16" name="Freeform 16"/>
          <p:cNvSpPr/>
          <p:nvPr/>
        </p:nvSpPr>
        <p:spPr>
          <a:xfrm>
            <a:off x="10554003" y="1732384"/>
            <a:ext cx="892017" cy="888773"/>
          </a:xfrm>
          <a:custGeom>
            <a:avLst/>
            <a:gdLst/>
            <a:ahLst/>
            <a:cxnLst/>
            <a:rect l="l" t="t" r="r" b="b"/>
            <a:pathLst>
              <a:path w="892017" h="888773">
                <a:moveTo>
                  <a:pt x="0" y="0"/>
                </a:moveTo>
                <a:lnTo>
                  <a:pt x="892017" y="0"/>
                </a:lnTo>
                <a:lnTo>
                  <a:pt x="892017" y="888773"/>
                </a:lnTo>
                <a:lnTo>
                  <a:pt x="0" y="888773"/>
                </a:lnTo>
                <a:lnTo>
                  <a:pt x="0" y="0"/>
                </a:lnTo>
                <a:close/>
              </a:path>
            </a:pathLst>
          </a:custGeom>
          <a:blipFill>
            <a:blip r:embed="rId28">
              <a:extLst>
                <a:ext uri="{96DAC541-7B7A-43D3-8B79-37D633B846F1}">
                  <asvg:svgBlip xmlns:asvg="http://schemas.microsoft.com/office/drawing/2016/SVG/main" xmlns="" r:embed="rId29"/>
                </a:ext>
              </a:extLst>
            </a:blip>
            <a:stretch>
              <a:fillRect/>
            </a:stretch>
          </a:blipFill>
        </p:spPr>
        <p:txBody>
          <a:bodyPr/>
          <a:lstStyle/>
          <a:p>
            <a:endParaRPr lang="en-US"/>
          </a:p>
        </p:txBody>
      </p:sp>
      <p:sp>
        <p:nvSpPr>
          <p:cNvPr id="17" name="Freeform 17"/>
          <p:cNvSpPr/>
          <p:nvPr/>
        </p:nvSpPr>
        <p:spPr>
          <a:xfrm>
            <a:off x="10649110" y="7810957"/>
            <a:ext cx="701803" cy="626518"/>
          </a:xfrm>
          <a:custGeom>
            <a:avLst/>
            <a:gdLst/>
            <a:ahLst/>
            <a:cxnLst/>
            <a:rect l="l" t="t" r="r" b="b"/>
            <a:pathLst>
              <a:path w="701803" h="626518">
                <a:moveTo>
                  <a:pt x="0" y="0"/>
                </a:moveTo>
                <a:lnTo>
                  <a:pt x="701803" y="0"/>
                </a:lnTo>
                <a:lnTo>
                  <a:pt x="701803" y="626519"/>
                </a:lnTo>
                <a:lnTo>
                  <a:pt x="0" y="626519"/>
                </a:lnTo>
                <a:lnTo>
                  <a:pt x="0" y="0"/>
                </a:lnTo>
                <a:close/>
              </a:path>
            </a:pathLst>
          </a:custGeom>
          <a:blipFill>
            <a:blip r:embed="rId30">
              <a:extLst>
                <a:ext uri="{96DAC541-7B7A-43D3-8B79-37D633B846F1}">
                  <asvg:svgBlip xmlns:asvg="http://schemas.microsoft.com/office/drawing/2016/SVG/main" xmlns="" r:embed="rId31"/>
                </a:ext>
              </a:extLst>
            </a:blip>
            <a:stretch>
              <a:fillRect/>
            </a:stretch>
          </a:blipFill>
        </p:spPr>
        <p:txBody>
          <a:bodyPr/>
          <a:lstStyle/>
          <a:p>
            <a:endParaRPr lang="en-US"/>
          </a:p>
        </p:txBody>
      </p:sp>
      <p:sp>
        <p:nvSpPr>
          <p:cNvPr id="18" name="Freeform 18"/>
          <p:cNvSpPr/>
          <p:nvPr/>
        </p:nvSpPr>
        <p:spPr>
          <a:xfrm>
            <a:off x="12404697" y="6144210"/>
            <a:ext cx="642986" cy="1046279"/>
          </a:xfrm>
          <a:custGeom>
            <a:avLst/>
            <a:gdLst/>
            <a:ahLst/>
            <a:cxnLst/>
            <a:rect l="l" t="t" r="r" b="b"/>
            <a:pathLst>
              <a:path w="642986" h="1046279">
                <a:moveTo>
                  <a:pt x="0" y="0"/>
                </a:moveTo>
                <a:lnTo>
                  <a:pt x="642986" y="0"/>
                </a:lnTo>
                <a:lnTo>
                  <a:pt x="642986" y="1046279"/>
                </a:lnTo>
                <a:lnTo>
                  <a:pt x="0" y="1046279"/>
                </a:lnTo>
                <a:lnTo>
                  <a:pt x="0" y="0"/>
                </a:lnTo>
                <a:close/>
              </a:path>
            </a:pathLst>
          </a:custGeom>
          <a:blipFill>
            <a:blip r:embed="rId32">
              <a:extLst>
                <a:ext uri="{96DAC541-7B7A-43D3-8B79-37D633B846F1}">
                  <asvg:svgBlip xmlns:asvg="http://schemas.microsoft.com/office/drawing/2016/SVG/main" xmlns="" r:embed="rId33"/>
                </a:ext>
              </a:extLst>
            </a:blip>
            <a:stretch>
              <a:fillRect/>
            </a:stretch>
          </a:blipFill>
        </p:spPr>
        <p:txBody>
          <a:bodyPr/>
          <a:lstStyle/>
          <a:p>
            <a:endParaRPr lang="en-US"/>
          </a:p>
        </p:txBody>
      </p:sp>
      <p:sp>
        <p:nvSpPr>
          <p:cNvPr id="19" name="Freeform 19"/>
          <p:cNvSpPr/>
          <p:nvPr/>
        </p:nvSpPr>
        <p:spPr>
          <a:xfrm>
            <a:off x="12340537" y="3157532"/>
            <a:ext cx="892017" cy="866067"/>
          </a:xfrm>
          <a:custGeom>
            <a:avLst/>
            <a:gdLst/>
            <a:ahLst/>
            <a:cxnLst/>
            <a:rect l="l" t="t" r="r" b="b"/>
            <a:pathLst>
              <a:path w="892017" h="866067">
                <a:moveTo>
                  <a:pt x="0" y="0"/>
                </a:moveTo>
                <a:lnTo>
                  <a:pt x="892016" y="0"/>
                </a:lnTo>
                <a:lnTo>
                  <a:pt x="892016" y="866067"/>
                </a:lnTo>
                <a:lnTo>
                  <a:pt x="0" y="866067"/>
                </a:lnTo>
                <a:lnTo>
                  <a:pt x="0" y="0"/>
                </a:lnTo>
                <a:close/>
              </a:path>
            </a:pathLst>
          </a:custGeom>
          <a:blipFill>
            <a:blip r:embed="rId34">
              <a:extLst>
                <a:ext uri="{96DAC541-7B7A-43D3-8B79-37D633B846F1}">
                  <asvg:svgBlip xmlns:asvg="http://schemas.microsoft.com/office/drawing/2016/SVG/main" xmlns="" r:embed="rId35"/>
                </a:ext>
              </a:extLst>
            </a:blip>
            <a:stretch>
              <a:fillRect/>
            </a:stretch>
          </a:blipFill>
        </p:spPr>
        <p:txBody>
          <a:bodyPr/>
          <a:lstStyle/>
          <a:p>
            <a:endParaRPr lang="en-US"/>
          </a:p>
        </p:txBody>
      </p:sp>
      <p:sp>
        <p:nvSpPr>
          <p:cNvPr id="20" name="Freeform 20"/>
          <p:cNvSpPr/>
          <p:nvPr/>
        </p:nvSpPr>
        <p:spPr>
          <a:xfrm>
            <a:off x="12340630" y="1846725"/>
            <a:ext cx="892017" cy="660092"/>
          </a:xfrm>
          <a:custGeom>
            <a:avLst/>
            <a:gdLst/>
            <a:ahLst/>
            <a:cxnLst/>
            <a:rect l="l" t="t" r="r" b="b"/>
            <a:pathLst>
              <a:path w="892017" h="660092">
                <a:moveTo>
                  <a:pt x="0" y="0"/>
                </a:moveTo>
                <a:lnTo>
                  <a:pt x="892017" y="0"/>
                </a:lnTo>
                <a:lnTo>
                  <a:pt x="892017" y="660092"/>
                </a:lnTo>
                <a:lnTo>
                  <a:pt x="0" y="660092"/>
                </a:lnTo>
                <a:lnTo>
                  <a:pt x="0" y="0"/>
                </a:lnTo>
                <a:close/>
              </a:path>
            </a:pathLst>
          </a:custGeom>
          <a:blipFill>
            <a:blip r:embed="rId36">
              <a:extLst>
                <a:ext uri="{96DAC541-7B7A-43D3-8B79-37D633B846F1}">
                  <asvg:svgBlip xmlns:asvg="http://schemas.microsoft.com/office/drawing/2016/SVG/main" xmlns="" r:embed="rId37"/>
                </a:ext>
              </a:extLst>
            </a:blip>
            <a:stretch>
              <a:fillRect/>
            </a:stretch>
          </a:blipFill>
        </p:spPr>
        <p:txBody>
          <a:bodyPr/>
          <a:lstStyle/>
          <a:p>
            <a:endParaRPr lang="en-US"/>
          </a:p>
        </p:txBody>
      </p:sp>
      <p:sp>
        <p:nvSpPr>
          <p:cNvPr id="21" name="Freeform 21"/>
          <p:cNvSpPr/>
          <p:nvPr/>
        </p:nvSpPr>
        <p:spPr>
          <a:xfrm>
            <a:off x="12513826" y="4653133"/>
            <a:ext cx="601706" cy="892017"/>
          </a:xfrm>
          <a:custGeom>
            <a:avLst/>
            <a:gdLst/>
            <a:ahLst/>
            <a:cxnLst/>
            <a:rect l="l" t="t" r="r" b="b"/>
            <a:pathLst>
              <a:path w="601706" h="892017">
                <a:moveTo>
                  <a:pt x="0" y="0"/>
                </a:moveTo>
                <a:lnTo>
                  <a:pt x="601706" y="0"/>
                </a:lnTo>
                <a:lnTo>
                  <a:pt x="601706" y="892017"/>
                </a:lnTo>
                <a:lnTo>
                  <a:pt x="0" y="892017"/>
                </a:lnTo>
                <a:lnTo>
                  <a:pt x="0" y="0"/>
                </a:lnTo>
                <a:close/>
              </a:path>
            </a:pathLst>
          </a:custGeom>
          <a:blipFill>
            <a:blip r:embed="rId38">
              <a:extLst>
                <a:ext uri="{96DAC541-7B7A-43D3-8B79-37D633B846F1}">
                  <asvg:svgBlip xmlns:asvg="http://schemas.microsoft.com/office/drawing/2016/SVG/main" xmlns="" r:embed="rId39"/>
                </a:ext>
              </a:extLst>
            </a:blip>
            <a:stretch>
              <a:fillRect/>
            </a:stretch>
          </a:blipFill>
        </p:spPr>
        <p:txBody>
          <a:bodyPr/>
          <a:lstStyle/>
          <a:p>
            <a:endParaRPr lang="en-US"/>
          </a:p>
        </p:txBody>
      </p:sp>
      <p:sp>
        <p:nvSpPr>
          <p:cNvPr id="22" name="Freeform 22"/>
          <p:cNvSpPr/>
          <p:nvPr/>
        </p:nvSpPr>
        <p:spPr>
          <a:xfrm>
            <a:off x="12132585" y="7699217"/>
            <a:ext cx="982142" cy="849999"/>
          </a:xfrm>
          <a:custGeom>
            <a:avLst/>
            <a:gdLst/>
            <a:ahLst/>
            <a:cxnLst/>
            <a:rect l="l" t="t" r="r" b="b"/>
            <a:pathLst>
              <a:path w="982142" h="849999">
                <a:moveTo>
                  <a:pt x="0" y="0"/>
                </a:moveTo>
                <a:lnTo>
                  <a:pt x="982142" y="0"/>
                </a:lnTo>
                <a:lnTo>
                  <a:pt x="982142" y="849999"/>
                </a:lnTo>
                <a:lnTo>
                  <a:pt x="0" y="849999"/>
                </a:lnTo>
                <a:lnTo>
                  <a:pt x="0" y="0"/>
                </a:lnTo>
                <a:close/>
              </a:path>
            </a:pathLst>
          </a:custGeom>
          <a:blipFill>
            <a:blip r:embed="rId40">
              <a:extLst>
                <a:ext uri="{96DAC541-7B7A-43D3-8B79-37D633B846F1}">
                  <asvg:svgBlip xmlns:asvg="http://schemas.microsoft.com/office/drawing/2016/SVG/main" xmlns="" r:embed="rId41"/>
                </a:ext>
              </a:extLst>
            </a:blip>
            <a:stretch>
              <a:fillRect/>
            </a:stretch>
          </a:blipFill>
        </p:spPr>
        <p:txBody>
          <a:bodyPr/>
          <a:lstStyle/>
          <a:p>
            <a:endParaRPr lang="en-US"/>
          </a:p>
        </p:txBody>
      </p:sp>
      <p:sp>
        <p:nvSpPr>
          <p:cNvPr id="23" name="Freeform 23"/>
          <p:cNvSpPr/>
          <p:nvPr/>
        </p:nvSpPr>
        <p:spPr>
          <a:xfrm>
            <a:off x="15678087" y="1784641"/>
            <a:ext cx="784259" cy="784259"/>
          </a:xfrm>
          <a:custGeom>
            <a:avLst/>
            <a:gdLst/>
            <a:ahLst/>
            <a:cxnLst/>
            <a:rect l="l" t="t" r="r" b="b"/>
            <a:pathLst>
              <a:path w="784259" h="784259">
                <a:moveTo>
                  <a:pt x="0" y="0"/>
                </a:moveTo>
                <a:lnTo>
                  <a:pt x="784260" y="0"/>
                </a:lnTo>
                <a:lnTo>
                  <a:pt x="784260" y="784260"/>
                </a:lnTo>
                <a:lnTo>
                  <a:pt x="0" y="784260"/>
                </a:lnTo>
                <a:lnTo>
                  <a:pt x="0" y="0"/>
                </a:lnTo>
                <a:close/>
              </a:path>
            </a:pathLst>
          </a:custGeom>
          <a:blipFill>
            <a:blip r:embed="rId42">
              <a:extLst>
                <a:ext uri="{96DAC541-7B7A-43D3-8B79-37D633B846F1}">
                  <asvg:svgBlip xmlns:asvg="http://schemas.microsoft.com/office/drawing/2016/SVG/main" xmlns="" r:embed="rId43"/>
                </a:ext>
              </a:extLst>
            </a:blip>
            <a:stretch>
              <a:fillRect/>
            </a:stretch>
          </a:blipFill>
        </p:spPr>
        <p:txBody>
          <a:bodyPr/>
          <a:lstStyle/>
          <a:p>
            <a:endParaRPr lang="en-US"/>
          </a:p>
        </p:txBody>
      </p:sp>
      <p:sp>
        <p:nvSpPr>
          <p:cNvPr id="24" name="Freeform 24"/>
          <p:cNvSpPr/>
          <p:nvPr/>
        </p:nvSpPr>
        <p:spPr>
          <a:xfrm>
            <a:off x="15696410" y="6144210"/>
            <a:ext cx="747614" cy="1046279"/>
          </a:xfrm>
          <a:custGeom>
            <a:avLst/>
            <a:gdLst/>
            <a:ahLst/>
            <a:cxnLst/>
            <a:rect l="l" t="t" r="r" b="b"/>
            <a:pathLst>
              <a:path w="747614" h="1046279">
                <a:moveTo>
                  <a:pt x="0" y="0"/>
                </a:moveTo>
                <a:lnTo>
                  <a:pt x="747614" y="0"/>
                </a:lnTo>
                <a:lnTo>
                  <a:pt x="747614" y="1046279"/>
                </a:lnTo>
                <a:lnTo>
                  <a:pt x="0" y="1046279"/>
                </a:lnTo>
                <a:lnTo>
                  <a:pt x="0" y="0"/>
                </a:lnTo>
                <a:close/>
              </a:path>
            </a:pathLst>
          </a:custGeom>
          <a:blipFill>
            <a:blip r:embed="rId44">
              <a:extLst>
                <a:ext uri="{96DAC541-7B7A-43D3-8B79-37D633B846F1}">
                  <asvg:svgBlip xmlns:asvg="http://schemas.microsoft.com/office/drawing/2016/SVG/main" xmlns="" r:embed="rId45"/>
                </a:ext>
              </a:extLst>
            </a:blip>
            <a:stretch>
              <a:fillRect/>
            </a:stretch>
          </a:blipFill>
        </p:spPr>
        <p:txBody>
          <a:bodyPr/>
          <a:lstStyle/>
          <a:p>
            <a:endParaRPr lang="en-US"/>
          </a:p>
        </p:txBody>
      </p:sp>
      <p:sp>
        <p:nvSpPr>
          <p:cNvPr id="25" name="Freeform 25"/>
          <p:cNvSpPr/>
          <p:nvPr/>
        </p:nvSpPr>
        <p:spPr>
          <a:xfrm>
            <a:off x="15675009" y="7627951"/>
            <a:ext cx="790416" cy="992531"/>
          </a:xfrm>
          <a:custGeom>
            <a:avLst/>
            <a:gdLst/>
            <a:ahLst/>
            <a:cxnLst/>
            <a:rect l="l" t="t" r="r" b="b"/>
            <a:pathLst>
              <a:path w="790416" h="992531">
                <a:moveTo>
                  <a:pt x="0" y="0"/>
                </a:moveTo>
                <a:lnTo>
                  <a:pt x="790416" y="0"/>
                </a:lnTo>
                <a:lnTo>
                  <a:pt x="790416" y="992531"/>
                </a:lnTo>
                <a:lnTo>
                  <a:pt x="0" y="992531"/>
                </a:lnTo>
                <a:lnTo>
                  <a:pt x="0" y="0"/>
                </a:lnTo>
                <a:close/>
              </a:path>
            </a:pathLst>
          </a:custGeom>
          <a:blipFill>
            <a:blip r:embed="rId46">
              <a:extLst>
                <a:ext uri="{96DAC541-7B7A-43D3-8B79-37D633B846F1}">
                  <asvg:svgBlip xmlns:asvg="http://schemas.microsoft.com/office/drawing/2016/SVG/main" xmlns="" r:embed="rId47"/>
                </a:ext>
              </a:extLst>
            </a:blip>
            <a:stretch>
              <a:fillRect/>
            </a:stretch>
          </a:blipFill>
        </p:spPr>
        <p:txBody>
          <a:bodyPr/>
          <a:lstStyle/>
          <a:p>
            <a:endParaRPr lang="en-US"/>
          </a:p>
        </p:txBody>
      </p:sp>
      <p:sp>
        <p:nvSpPr>
          <p:cNvPr id="26" name="Freeform 26"/>
          <p:cNvSpPr/>
          <p:nvPr/>
        </p:nvSpPr>
        <p:spPr>
          <a:xfrm>
            <a:off x="15828622" y="3067426"/>
            <a:ext cx="483190" cy="1046279"/>
          </a:xfrm>
          <a:custGeom>
            <a:avLst/>
            <a:gdLst/>
            <a:ahLst/>
            <a:cxnLst/>
            <a:rect l="l" t="t" r="r" b="b"/>
            <a:pathLst>
              <a:path w="483190" h="1046279">
                <a:moveTo>
                  <a:pt x="0" y="0"/>
                </a:moveTo>
                <a:lnTo>
                  <a:pt x="483190" y="0"/>
                </a:lnTo>
                <a:lnTo>
                  <a:pt x="483190" y="1046279"/>
                </a:lnTo>
                <a:lnTo>
                  <a:pt x="0" y="1046279"/>
                </a:lnTo>
                <a:lnTo>
                  <a:pt x="0" y="0"/>
                </a:lnTo>
                <a:close/>
              </a:path>
            </a:pathLst>
          </a:custGeom>
          <a:blipFill>
            <a:blip r:embed="rId48">
              <a:extLst>
                <a:ext uri="{96DAC541-7B7A-43D3-8B79-37D633B846F1}">
                  <asvg:svgBlip xmlns:asvg="http://schemas.microsoft.com/office/drawing/2016/SVG/main" xmlns="" r:embed="rId49"/>
                </a:ext>
              </a:extLst>
            </a:blip>
            <a:stretch>
              <a:fillRect/>
            </a:stretch>
          </a:blipFill>
        </p:spPr>
        <p:txBody>
          <a:bodyPr/>
          <a:lstStyle/>
          <a:p>
            <a:endParaRPr lang="en-US"/>
          </a:p>
        </p:txBody>
      </p:sp>
      <p:sp>
        <p:nvSpPr>
          <p:cNvPr id="27" name="Freeform 27"/>
          <p:cNvSpPr/>
          <p:nvPr/>
        </p:nvSpPr>
        <p:spPr>
          <a:xfrm>
            <a:off x="15599976" y="4628900"/>
            <a:ext cx="940482" cy="940482"/>
          </a:xfrm>
          <a:custGeom>
            <a:avLst/>
            <a:gdLst/>
            <a:ahLst/>
            <a:cxnLst/>
            <a:rect l="l" t="t" r="r" b="b"/>
            <a:pathLst>
              <a:path w="940482" h="940482">
                <a:moveTo>
                  <a:pt x="0" y="0"/>
                </a:moveTo>
                <a:lnTo>
                  <a:pt x="940482" y="0"/>
                </a:lnTo>
                <a:lnTo>
                  <a:pt x="940482" y="940483"/>
                </a:lnTo>
                <a:lnTo>
                  <a:pt x="0" y="940483"/>
                </a:lnTo>
                <a:lnTo>
                  <a:pt x="0" y="0"/>
                </a:lnTo>
                <a:close/>
              </a:path>
            </a:pathLst>
          </a:custGeom>
          <a:blipFill>
            <a:blip r:embed="rId50">
              <a:extLst>
                <a:ext uri="{96DAC541-7B7A-43D3-8B79-37D633B846F1}">
                  <asvg:svgBlip xmlns:asvg="http://schemas.microsoft.com/office/drawing/2016/SVG/main" xmlns="" r:embed="rId51"/>
                </a:ext>
              </a:extLst>
            </a:blip>
            <a:stretch>
              <a:fillRect/>
            </a:stretch>
          </a:blipFill>
        </p:spPr>
        <p:txBody>
          <a:bodyPr/>
          <a:lstStyle/>
          <a:p>
            <a:endParaRPr lang="en-US"/>
          </a:p>
        </p:txBody>
      </p:sp>
      <p:sp>
        <p:nvSpPr>
          <p:cNvPr id="28" name="TextBox 28"/>
          <p:cNvSpPr txBox="1"/>
          <p:nvPr/>
        </p:nvSpPr>
        <p:spPr>
          <a:xfrm>
            <a:off x="1235267" y="1644976"/>
            <a:ext cx="4301871" cy="1838325"/>
          </a:xfrm>
          <a:prstGeom prst="rect">
            <a:avLst/>
          </a:prstGeom>
        </p:spPr>
        <p:txBody>
          <a:bodyPr lIns="0" tIns="0" rIns="0" bIns="0" rtlCol="0" anchor="t">
            <a:spAutoFit/>
          </a:bodyPr>
          <a:lstStyle/>
          <a:p>
            <a:pPr algn="l">
              <a:lnSpc>
                <a:spcPts val="7200"/>
              </a:lnSpc>
            </a:pPr>
            <a:r>
              <a:rPr lang="en-US" sz="6000" b="1">
                <a:solidFill>
                  <a:srgbClr val="000000"/>
                </a:solidFill>
                <a:latin typeface="Cabin Medium"/>
                <a:ea typeface="Cabin Medium"/>
                <a:cs typeface="Cabin Medium"/>
                <a:sym typeface="Cabin Medium"/>
              </a:rPr>
              <a:t>Trang</a:t>
            </a:r>
          </a:p>
          <a:p>
            <a:pPr algn="l">
              <a:lnSpc>
                <a:spcPts val="7200"/>
              </a:lnSpc>
            </a:pPr>
            <a:r>
              <a:rPr lang="en-US" sz="6000" b="1">
                <a:solidFill>
                  <a:srgbClr val="000000"/>
                </a:solidFill>
                <a:latin typeface="Cabin Medium"/>
                <a:ea typeface="Cabin Medium"/>
                <a:cs typeface="Cabin Medium"/>
                <a:sym typeface="Cabin Medium"/>
              </a:rPr>
              <a:t>Tài nguyên</a:t>
            </a:r>
          </a:p>
        </p:txBody>
      </p:sp>
      <p:sp>
        <p:nvSpPr>
          <p:cNvPr id="29" name="TextBox 29"/>
          <p:cNvSpPr txBox="1"/>
          <p:nvPr/>
        </p:nvSpPr>
        <p:spPr>
          <a:xfrm>
            <a:off x="1235267" y="6264225"/>
            <a:ext cx="4518590" cy="2445385"/>
          </a:xfrm>
          <a:prstGeom prst="rect">
            <a:avLst/>
          </a:prstGeom>
        </p:spPr>
        <p:txBody>
          <a:bodyPr lIns="0" tIns="0" rIns="0" bIns="0" rtlCol="0" anchor="t">
            <a:spAutoFit/>
          </a:bodyPr>
          <a:lstStyle/>
          <a:p>
            <a:pPr algn="l">
              <a:lnSpc>
                <a:spcPts val="3289"/>
              </a:lnSpc>
            </a:pPr>
            <a:r>
              <a:rPr lang="en-US" sz="2349">
                <a:solidFill>
                  <a:srgbClr val="000000"/>
                </a:solidFill>
                <a:latin typeface="Cabin"/>
                <a:ea typeface="Cabin"/>
                <a:cs typeface="Cabin"/>
                <a:sym typeface="Cabin"/>
              </a:rPr>
              <a:t>Sử dụng các tài nguyên thiết kế</a:t>
            </a:r>
          </a:p>
          <a:p>
            <a:pPr algn="l">
              <a:lnSpc>
                <a:spcPts val="3289"/>
              </a:lnSpc>
            </a:pPr>
            <a:r>
              <a:rPr lang="en-US" sz="2349">
                <a:solidFill>
                  <a:srgbClr val="000000"/>
                </a:solidFill>
                <a:latin typeface="Cabin"/>
                <a:ea typeface="Cabin"/>
                <a:cs typeface="Cabin"/>
                <a:sym typeface="Cabin"/>
              </a:rPr>
              <a:t>này trong Bản thuyết trình Canva</a:t>
            </a:r>
          </a:p>
          <a:p>
            <a:pPr algn="l">
              <a:lnSpc>
                <a:spcPts val="3289"/>
              </a:lnSpc>
            </a:pPr>
            <a:r>
              <a:rPr lang="en-US" sz="2349">
                <a:solidFill>
                  <a:srgbClr val="000000"/>
                </a:solidFill>
                <a:latin typeface="Cabin"/>
                <a:ea typeface="Cabin"/>
                <a:cs typeface="Cabin"/>
                <a:sym typeface="Cabin"/>
              </a:rPr>
              <a:t>của bạn. Thiết kế vui vẻ!</a:t>
            </a:r>
          </a:p>
          <a:p>
            <a:pPr algn="l">
              <a:lnSpc>
                <a:spcPts val="3289"/>
              </a:lnSpc>
            </a:pPr>
            <a:endParaRPr lang="en-US" sz="2349">
              <a:solidFill>
                <a:srgbClr val="000000"/>
              </a:solidFill>
              <a:latin typeface="Cabin"/>
              <a:ea typeface="Cabin"/>
              <a:cs typeface="Cabin"/>
              <a:sym typeface="Cabin"/>
            </a:endParaRPr>
          </a:p>
          <a:p>
            <a:pPr algn="l">
              <a:lnSpc>
                <a:spcPts val="3289"/>
              </a:lnSpc>
            </a:pPr>
            <a:r>
              <a:rPr lang="en-US" sz="2349">
                <a:solidFill>
                  <a:srgbClr val="000000"/>
                </a:solidFill>
                <a:latin typeface="Cabin"/>
                <a:ea typeface="Cabin"/>
                <a:cs typeface="Cabin"/>
                <a:sym typeface="Cabin"/>
              </a:rPr>
              <a:t>Đừng quên xóa trang này trước khi</a:t>
            </a:r>
          </a:p>
          <a:p>
            <a:pPr algn="l">
              <a:lnSpc>
                <a:spcPts val="3289"/>
              </a:lnSpc>
            </a:pPr>
            <a:r>
              <a:rPr lang="en-US" sz="2349">
                <a:solidFill>
                  <a:srgbClr val="000000"/>
                </a:solidFill>
                <a:latin typeface="Cabin"/>
                <a:ea typeface="Cabin"/>
                <a:cs typeface="Cabin"/>
                <a:sym typeface="Cabin"/>
              </a:rPr>
              <a:t>trình bày.</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TextBox 2"/>
          <p:cNvSpPr txBox="1"/>
          <p:nvPr/>
        </p:nvSpPr>
        <p:spPr>
          <a:xfrm>
            <a:off x="1235267" y="5854650"/>
            <a:ext cx="4301871" cy="2854960"/>
          </a:xfrm>
          <a:prstGeom prst="rect">
            <a:avLst/>
          </a:prstGeom>
        </p:spPr>
        <p:txBody>
          <a:bodyPr lIns="0" tIns="0" rIns="0" bIns="0" rtlCol="0" anchor="t">
            <a:spAutoFit/>
          </a:bodyPr>
          <a:lstStyle/>
          <a:p>
            <a:pPr algn="l">
              <a:lnSpc>
                <a:spcPts val="3289"/>
              </a:lnSpc>
            </a:pPr>
            <a:r>
              <a:rPr lang="en-US" sz="2349">
                <a:solidFill>
                  <a:srgbClr val="000000"/>
                </a:solidFill>
                <a:latin typeface="Cabin"/>
                <a:ea typeface="Cabin"/>
                <a:cs typeface="Cabin"/>
                <a:sym typeface="Cabin"/>
              </a:rPr>
              <a:t>Tìm điều kỳ diệu và thú vị khi</a:t>
            </a:r>
          </a:p>
          <a:p>
            <a:pPr algn="l">
              <a:lnSpc>
                <a:spcPts val="3289"/>
              </a:lnSpc>
            </a:pPr>
            <a:r>
              <a:rPr lang="en-US" sz="2349">
                <a:solidFill>
                  <a:srgbClr val="000000"/>
                </a:solidFill>
                <a:latin typeface="Cabin"/>
                <a:ea typeface="Cabin"/>
                <a:cs typeface="Cabin"/>
                <a:sym typeface="Cabin"/>
              </a:rPr>
              <a:t>trình bày với Bản Thuyết Trình</a:t>
            </a:r>
          </a:p>
          <a:p>
            <a:pPr algn="l">
              <a:lnSpc>
                <a:spcPts val="3289"/>
              </a:lnSpc>
            </a:pPr>
            <a:r>
              <a:rPr lang="en-US" sz="2349">
                <a:solidFill>
                  <a:srgbClr val="000000"/>
                </a:solidFill>
                <a:latin typeface="Cabin"/>
                <a:ea typeface="Cabin"/>
                <a:cs typeface="Cabin"/>
                <a:sym typeface="Cabin"/>
              </a:rPr>
              <a:t>Canva. Nhấn các phím sau khi ở</a:t>
            </a:r>
          </a:p>
          <a:p>
            <a:pPr algn="l">
              <a:lnSpc>
                <a:spcPts val="3289"/>
              </a:lnSpc>
            </a:pPr>
            <a:r>
              <a:rPr lang="en-US" sz="2349">
                <a:solidFill>
                  <a:srgbClr val="000000"/>
                </a:solidFill>
                <a:latin typeface="Cabin"/>
                <a:ea typeface="Cabin"/>
                <a:cs typeface="Cabin"/>
                <a:sym typeface="Cabin"/>
              </a:rPr>
              <a:t>chế độ Trình bày!</a:t>
            </a:r>
          </a:p>
          <a:p>
            <a:pPr algn="l">
              <a:lnSpc>
                <a:spcPts val="3289"/>
              </a:lnSpc>
            </a:pPr>
            <a:endParaRPr lang="en-US" sz="2349">
              <a:solidFill>
                <a:srgbClr val="000000"/>
              </a:solidFill>
              <a:latin typeface="Cabin"/>
              <a:ea typeface="Cabin"/>
              <a:cs typeface="Cabin"/>
              <a:sym typeface="Cabin"/>
            </a:endParaRPr>
          </a:p>
          <a:p>
            <a:pPr algn="l">
              <a:lnSpc>
                <a:spcPts val="3289"/>
              </a:lnSpc>
            </a:pPr>
            <a:r>
              <a:rPr lang="en-US" sz="2349">
                <a:solidFill>
                  <a:srgbClr val="000000"/>
                </a:solidFill>
                <a:latin typeface="Cabin"/>
                <a:ea typeface="Cabin"/>
                <a:cs typeface="Cabin"/>
                <a:sym typeface="Cabin"/>
              </a:rPr>
              <a:t>Hãy xóa trang này trước khi </a:t>
            </a:r>
          </a:p>
          <a:p>
            <a:pPr algn="l">
              <a:lnSpc>
                <a:spcPts val="3289"/>
              </a:lnSpc>
            </a:pPr>
            <a:r>
              <a:rPr lang="en-US" sz="2349">
                <a:solidFill>
                  <a:srgbClr val="000000"/>
                </a:solidFill>
                <a:latin typeface="Cabin"/>
                <a:ea typeface="Cabin"/>
                <a:cs typeface="Cabin"/>
                <a:sym typeface="Cabin"/>
              </a:rPr>
              <a:t>trình bày.</a:t>
            </a:r>
          </a:p>
        </p:txBody>
      </p:sp>
      <p:sp>
        <p:nvSpPr>
          <p:cNvPr id="3" name="AutoShape 3"/>
          <p:cNvSpPr/>
          <p:nvPr/>
        </p:nvSpPr>
        <p:spPr>
          <a:xfrm rot="-5400000">
            <a:off x="3163315" y="5138738"/>
            <a:ext cx="7590766"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13409781" y="7852736"/>
            <a:ext cx="3475601" cy="819150"/>
          </a:xfrm>
          <a:prstGeom prst="rect">
            <a:avLst/>
          </a:prstGeom>
        </p:spPr>
        <p:txBody>
          <a:bodyPr lIns="0" tIns="0" rIns="0" bIns="0" rtlCol="0" anchor="t">
            <a:spAutoFit/>
          </a:bodyPr>
          <a:lstStyle/>
          <a:p>
            <a:pPr algn="l">
              <a:lnSpc>
                <a:spcPts val="3240"/>
              </a:lnSpc>
              <a:spcBef>
                <a:spcPct val="0"/>
              </a:spcBef>
            </a:pPr>
            <a:r>
              <a:rPr lang="en-US" sz="2700">
                <a:solidFill>
                  <a:srgbClr val="000000"/>
                </a:solidFill>
                <a:latin typeface="Cabin"/>
                <a:ea typeface="Cabin"/>
                <a:cs typeface="Cabin"/>
                <a:sym typeface="Cabin"/>
              </a:rPr>
              <a:t>Bất kỳ số nào từ</a:t>
            </a:r>
          </a:p>
          <a:p>
            <a:pPr algn="l">
              <a:lnSpc>
                <a:spcPts val="3240"/>
              </a:lnSpc>
              <a:spcBef>
                <a:spcPct val="0"/>
              </a:spcBef>
            </a:pPr>
            <a:r>
              <a:rPr lang="en-US" sz="2700" b="1">
                <a:solidFill>
                  <a:srgbClr val="000000"/>
                </a:solidFill>
                <a:latin typeface="Cabin Medium"/>
                <a:ea typeface="Cabin Medium"/>
                <a:cs typeface="Cabin Medium"/>
                <a:sym typeface="Cabin Medium"/>
              </a:rPr>
              <a:t>0-9</a:t>
            </a:r>
            <a:r>
              <a:rPr lang="en-US" sz="2700">
                <a:solidFill>
                  <a:srgbClr val="000000"/>
                </a:solidFill>
                <a:latin typeface="Cabin"/>
                <a:ea typeface="Cabin"/>
                <a:cs typeface="Cabin"/>
                <a:sym typeface="Cabin"/>
              </a:rPr>
              <a:t> để hẹn giờ</a:t>
            </a:r>
          </a:p>
        </p:txBody>
      </p:sp>
      <p:sp>
        <p:nvSpPr>
          <p:cNvPr id="5" name="TextBox 5"/>
          <p:cNvSpPr txBox="1"/>
          <p:nvPr/>
        </p:nvSpPr>
        <p:spPr>
          <a:xfrm>
            <a:off x="8374122" y="8057523"/>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U</a:t>
            </a:r>
            <a:r>
              <a:rPr lang="en-US" sz="2700">
                <a:solidFill>
                  <a:srgbClr val="000000"/>
                </a:solidFill>
                <a:latin typeface="Cabin"/>
                <a:ea typeface="Cabin"/>
                <a:cs typeface="Cabin"/>
                <a:sym typeface="Cabin"/>
              </a:rPr>
              <a:t> để hạ màn</a:t>
            </a:r>
          </a:p>
        </p:txBody>
      </p:sp>
      <p:sp>
        <p:nvSpPr>
          <p:cNvPr id="6" name="AutoShape 6"/>
          <p:cNvSpPr/>
          <p:nvPr/>
        </p:nvSpPr>
        <p:spPr>
          <a:xfrm rot="1923">
            <a:off x="8374121" y="7179845"/>
            <a:ext cx="8511258" cy="0"/>
          </a:xfrm>
          <a:prstGeom prst="line">
            <a:avLst/>
          </a:prstGeom>
          <a:ln w="9525" cap="flat">
            <a:solidFill>
              <a:srgbClr val="000000"/>
            </a:solidFill>
            <a:prstDash val="solid"/>
            <a:headEnd type="none" w="sm" len="sm"/>
            <a:tailEnd type="none" w="sm" len="sm"/>
          </a:ln>
        </p:spPr>
        <p:txBody>
          <a:bodyPr/>
          <a:lstStyle/>
          <a:p>
            <a:endParaRPr lang="en-US"/>
          </a:p>
        </p:txBody>
      </p:sp>
      <p:sp>
        <p:nvSpPr>
          <p:cNvPr id="7" name="TextBox 7"/>
          <p:cNvSpPr txBox="1"/>
          <p:nvPr/>
        </p:nvSpPr>
        <p:spPr>
          <a:xfrm>
            <a:off x="13409783" y="5902116"/>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Q</a:t>
            </a:r>
            <a:r>
              <a:rPr lang="en-US" sz="2700">
                <a:solidFill>
                  <a:srgbClr val="000000"/>
                </a:solidFill>
                <a:latin typeface="Cabin"/>
                <a:ea typeface="Cabin"/>
                <a:cs typeface="Cabin"/>
                <a:sym typeface="Cabin"/>
              </a:rPr>
              <a:t> để tắt tiếng</a:t>
            </a:r>
          </a:p>
        </p:txBody>
      </p:sp>
      <p:sp>
        <p:nvSpPr>
          <p:cNvPr id="8" name="TextBox 8"/>
          <p:cNvSpPr txBox="1"/>
          <p:nvPr/>
        </p:nvSpPr>
        <p:spPr>
          <a:xfrm>
            <a:off x="8374122" y="5902116"/>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O</a:t>
            </a:r>
            <a:r>
              <a:rPr lang="en-US" sz="2700">
                <a:solidFill>
                  <a:srgbClr val="000000"/>
                </a:solidFill>
                <a:latin typeface="Cabin"/>
                <a:ea typeface="Cabin"/>
                <a:cs typeface="Cabin"/>
                <a:sym typeface="Cabin"/>
              </a:rPr>
              <a:t> để tạo bong bóng</a:t>
            </a:r>
          </a:p>
        </p:txBody>
      </p:sp>
      <p:sp>
        <p:nvSpPr>
          <p:cNvPr id="9" name="AutoShape 9"/>
          <p:cNvSpPr/>
          <p:nvPr/>
        </p:nvSpPr>
        <p:spPr>
          <a:xfrm rot="1923">
            <a:off x="8374121" y="5024437"/>
            <a:ext cx="8511258" cy="0"/>
          </a:xfrm>
          <a:prstGeom prst="line">
            <a:avLst/>
          </a:prstGeom>
          <a:ln w="9525" cap="flat">
            <a:solidFill>
              <a:srgbClr val="000000"/>
            </a:solidFill>
            <a:prstDash val="solid"/>
            <a:headEnd type="none" w="sm" len="sm"/>
            <a:tailEnd type="none" w="sm" len="sm"/>
          </a:ln>
        </p:spPr>
        <p:txBody>
          <a:bodyPr/>
          <a:lstStyle/>
          <a:p>
            <a:endParaRPr lang="en-US"/>
          </a:p>
        </p:txBody>
      </p:sp>
      <p:sp>
        <p:nvSpPr>
          <p:cNvPr id="10" name="TextBox 10"/>
          <p:cNvSpPr txBox="1"/>
          <p:nvPr/>
        </p:nvSpPr>
        <p:spPr>
          <a:xfrm>
            <a:off x="13409783" y="3745706"/>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M</a:t>
            </a:r>
            <a:r>
              <a:rPr lang="en-US" sz="2700">
                <a:solidFill>
                  <a:srgbClr val="000000"/>
                </a:solidFill>
                <a:latin typeface="Cabin"/>
                <a:ea typeface="Cabin"/>
                <a:cs typeface="Cabin"/>
                <a:sym typeface="Cabin"/>
              </a:rPr>
              <a:t> để thả mic</a:t>
            </a:r>
          </a:p>
        </p:txBody>
      </p:sp>
      <p:sp>
        <p:nvSpPr>
          <p:cNvPr id="11" name="TextBox 11"/>
          <p:cNvSpPr txBox="1"/>
          <p:nvPr/>
        </p:nvSpPr>
        <p:spPr>
          <a:xfrm>
            <a:off x="8374125" y="3746709"/>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D</a:t>
            </a:r>
            <a:r>
              <a:rPr lang="en-US" sz="2700">
                <a:solidFill>
                  <a:srgbClr val="000000"/>
                </a:solidFill>
                <a:latin typeface="Cabin"/>
                <a:ea typeface="Cabin"/>
                <a:cs typeface="Cabin"/>
                <a:sym typeface="Cabin"/>
              </a:rPr>
              <a:t> để tạo tiếng trống</a:t>
            </a:r>
          </a:p>
        </p:txBody>
      </p:sp>
      <p:sp>
        <p:nvSpPr>
          <p:cNvPr id="12" name="AutoShape 12"/>
          <p:cNvSpPr/>
          <p:nvPr/>
        </p:nvSpPr>
        <p:spPr>
          <a:xfrm rot="1923">
            <a:off x="8374124" y="2869030"/>
            <a:ext cx="8511258" cy="0"/>
          </a:xfrm>
          <a:prstGeom prst="line">
            <a:avLst/>
          </a:prstGeom>
          <a:ln w="9525" cap="flat">
            <a:solidFill>
              <a:srgbClr val="000000"/>
            </a:solidFill>
            <a:prstDash val="solid"/>
            <a:headEnd type="none" w="sm" len="sm"/>
            <a:tailEnd type="none" w="sm" len="sm"/>
          </a:ln>
        </p:spPr>
        <p:txBody>
          <a:bodyPr/>
          <a:lstStyle/>
          <a:p>
            <a:endParaRPr lang="en-US"/>
          </a:p>
        </p:txBody>
      </p:sp>
      <p:sp>
        <p:nvSpPr>
          <p:cNvPr id="13" name="TextBox 13"/>
          <p:cNvSpPr txBox="1"/>
          <p:nvPr/>
        </p:nvSpPr>
        <p:spPr>
          <a:xfrm>
            <a:off x="13409778" y="1591302"/>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C </a:t>
            </a:r>
            <a:r>
              <a:rPr lang="en-US" sz="2700">
                <a:solidFill>
                  <a:srgbClr val="000000"/>
                </a:solidFill>
                <a:latin typeface="Cabin"/>
                <a:ea typeface="Cabin"/>
                <a:cs typeface="Cabin"/>
                <a:sym typeface="Cabin"/>
              </a:rPr>
              <a:t>để tạo hoa giấy</a:t>
            </a:r>
          </a:p>
        </p:txBody>
      </p:sp>
      <p:sp>
        <p:nvSpPr>
          <p:cNvPr id="14" name="TextBox 14"/>
          <p:cNvSpPr txBox="1"/>
          <p:nvPr/>
        </p:nvSpPr>
        <p:spPr>
          <a:xfrm>
            <a:off x="8374119" y="1591302"/>
            <a:ext cx="3475601" cy="409575"/>
          </a:xfrm>
          <a:prstGeom prst="rect">
            <a:avLst/>
          </a:prstGeom>
        </p:spPr>
        <p:txBody>
          <a:bodyPr lIns="0" tIns="0" rIns="0" bIns="0" rtlCol="0" anchor="t">
            <a:spAutoFit/>
          </a:bodyPr>
          <a:lstStyle/>
          <a:p>
            <a:pPr algn="l">
              <a:lnSpc>
                <a:spcPts val="3240"/>
              </a:lnSpc>
              <a:spcBef>
                <a:spcPct val="0"/>
              </a:spcBef>
            </a:pPr>
            <a:r>
              <a:rPr lang="en-US" sz="2700" b="1">
                <a:solidFill>
                  <a:srgbClr val="000000"/>
                </a:solidFill>
                <a:latin typeface="Cabin Medium"/>
                <a:ea typeface="Cabin Medium"/>
                <a:cs typeface="Cabin Medium"/>
                <a:sym typeface="Cabin Medium"/>
              </a:rPr>
              <a:t>B</a:t>
            </a:r>
            <a:r>
              <a:rPr lang="en-US" sz="2700">
                <a:solidFill>
                  <a:srgbClr val="000000"/>
                </a:solidFill>
                <a:latin typeface="Cabin"/>
                <a:ea typeface="Cabin"/>
                <a:cs typeface="Cabin"/>
                <a:sym typeface="Cabin"/>
              </a:rPr>
              <a:t> để tạo hiệu ứng mờ</a:t>
            </a:r>
          </a:p>
        </p:txBody>
      </p:sp>
      <p:sp>
        <p:nvSpPr>
          <p:cNvPr id="15" name="TextBox 15"/>
          <p:cNvSpPr txBox="1"/>
          <p:nvPr/>
        </p:nvSpPr>
        <p:spPr>
          <a:xfrm>
            <a:off x="1235267" y="1644976"/>
            <a:ext cx="4301871" cy="1838325"/>
          </a:xfrm>
          <a:prstGeom prst="rect">
            <a:avLst/>
          </a:prstGeom>
        </p:spPr>
        <p:txBody>
          <a:bodyPr lIns="0" tIns="0" rIns="0" bIns="0" rtlCol="0" anchor="t">
            <a:spAutoFit/>
          </a:bodyPr>
          <a:lstStyle/>
          <a:p>
            <a:pPr algn="l">
              <a:lnSpc>
                <a:spcPts val="7200"/>
              </a:lnSpc>
            </a:pPr>
            <a:r>
              <a:rPr lang="en-US" sz="6000" b="1">
                <a:solidFill>
                  <a:srgbClr val="000000"/>
                </a:solidFill>
                <a:latin typeface="Cabin Medium"/>
                <a:ea typeface="Cabin Medium"/>
                <a:cs typeface="Cabin Medium"/>
                <a:sym typeface="Cabin Medium"/>
              </a:rPr>
              <a:t>Trang</a:t>
            </a:r>
          </a:p>
          <a:p>
            <a:pPr algn="l">
              <a:lnSpc>
                <a:spcPts val="7200"/>
              </a:lnSpc>
            </a:pPr>
            <a:r>
              <a:rPr lang="en-US" sz="6000" b="1">
                <a:solidFill>
                  <a:srgbClr val="000000"/>
                </a:solidFill>
                <a:latin typeface="Cabin Medium"/>
                <a:ea typeface="Cabin Medium"/>
                <a:cs typeface="Cabin Medium"/>
                <a:sym typeface="Cabin Medium"/>
              </a:rPr>
              <a:t>Tài nguyên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1270559" y="-3540568"/>
            <a:ext cx="8291788" cy="8229600"/>
          </a:xfrm>
          <a:custGeom>
            <a:avLst/>
            <a:gdLst/>
            <a:ahLst/>
            <a:cxnLst/>
            <a:rect l="l" t="t" r="r" b="b"/>
            <a:pathLst>
              <a:path w="8291788" h="8229600">
                <a:moveTo>
                  <a:pt x="0" y="0"/>
                </a:moveTo>
                <a:lnTo>
                  <a:pt x="8291789" y="0"/>
                </a:lnTo>
                <a:lnTo>
                  <a:pt x="8291789" y="8229600"/>
                </a:lnTo>
                <a:lnTo>
                  <a:pt x="0" y="8229600"/>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6629400" y="1955437"/>
            <a:ext cx="5022159" cy="1279196"/>
          </a:xfrm>
          <a:prstGeom prst="rect">
            <a:avLst/>
          </a:prstGeom>
        </p:spPr>
        <p:txBody>
          <a:bodyPr wrap="square" lIns="0" tIns="0" rIns="0" bIns="0" rtlCol="0" anchor="t">
            <a:spAutoFit/>
          </a:bodyPr>
          <a:lstStyle/>
          <a:p>
            <a:pPr marL="0" lvl="0" indent="0" algn="ctr">
              <a:lnSpc>
                <a:spcPts val="10800"/>
              </a:lnSpc>
              <a:spcBef>
                <a:spcPct val="0"/>
              </a:spcBef>
            </a:pPr>
            <a:r>
              <a:rPr lang="en-US" sz="8000" b="1" dirty="0" err="1">
                <a:solidFill>
                  <a:srgbClr val="000000"/>
                </a:solidFill>
                <a:latin typeface="Times New Roman" panose="02020603050405020304" pitchFamily="18" charset="0"/>
                <a:ea typeface="Cabin Medium"/>
                <a:cs typeface="Times New Roman" panose="02020603050405020304" pitchFamily="18" charset="0"/>
                <a:sym typeface="Cabin Medium"/>
              </a:rPr>
              <a:t>Tổng</a:t>
            </a:r>
            <a:r>
              <a:rPr lang="en-US" sz="8000" b="1" dirty="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000" b="1" dirty="0" err="1">
                <a:solidFill>
                  <a:srgbClr val="000000"/>
                </a:solidFill>
                <a:latin typeface="Times New Roman" panose="02020603050405020304" pitchFamily="18" charset="0"/>
                <a:ea typeface="Cabin Medium"/>
                <a:cs typeface="Times New Roman" panose="02020603050405020304" pitchFamily="18" charset="0"/>
                <a:sym typeface="Cabin Medium"/>
              </a:rPr>
              <a:t>quan</a:t>
            </a:r>
            <a:endParaRPr lang="en-US" sz="8000" b="1" dirty="0">
              <a:solidFill>
                <a:srgbClr val="000000"/>
              </a:solidFill>
              <a:latin typeface="Times New Roman" panose="02020603050405020304" pitchFamily="18" charset="0"/>
              <a:ea typeface="Cabin Medium"/>
              <a:cs typeface="Times New Roman" panose="02020603050405020304" pitchFamily="18" charset="0"/>
              <a:sym typeface="Cabin Medium"/>
            </a:endParaRPr>
          </a:p>
        </p:txBody>
      </p:sp>
      <p:grpSp>
        <p:nvGrpSpPr>
          <p:cNvPr id="7" name="Group 7"/>
          <p:cNvGrpSpPr/>
          <p:nvPr/>
        </p:nvGrpSpPr>
        <p:grpSpPr>
          <a:xfrm>
            <a:off x="3764063" y="4104016"/>
            <a:ext cx="10752831" cy="3940022"/>
            <a:chOff x="-12029" y="-66675"/>
            <a:chExt cx="9335909" cy="5253361"/>
          </a:xfrm>
        </p:grpSpPr>
        <p:sp>
          <p:nvSpPr>
            <p:cNvPr id="8" name="TextBox 8"/>
            <p:cNvSpPr txBox="1"/>
            <p:nvPr/>
          </p:nvSpPr>
          <p:spPr>
            <a:xfrm>
              <a:off x="0" y="-66675"/>
              <a:ext cx="9323880" cy="718145"/>
            </a:xfrm>
            <a:prstGeom prst="rect">
              <a:avLst/>
            </a:prstGeom>
          </p:spPr>
          <p:txBody>
            <a:bodyPr lIns="0" tIns="0" rIns="0" bIns="0" rtlCol="0" anchor="t">
              <a:spAutoFit/>
            </a:bodyPr>
            <a:lstStyle/>
            <a:p>
              <a:pPr marL="895350" lvl="1" indent="-571500" algn="l">
                <a:lnSpc>
                  <a:spcPts val="4200"/>
                </a:lnSpc>
                <a:buFont typeface="+mj-lt"/>
                <a:buAutoNum type="romanUcPeriod"/>
              </a:pPr>
              <a:r>
                <a:rPr lang="en-US" sz="3600" u="sng" dirty="0" err="1">
                  <a:solidFill>
                    <a:srgbClr val="000000"/>
                  </a:solidFill>
                  <a:latin typeface="Times New Roman" panose="02020603050405020304" pitchFamily="18" charset="0"/>
                  <a:ea typeface="Cabin"/>
                  <a:cs typeface="Times New Roman" panose="02020603050405020304" pitchFamily="18" charset="0"/>
                  <a:sym typeface="Cabin"/>
                  <a:hlinkClick r:id="rId3" action="ppaction://hlinksldjump"/>
                </a:rPr>
                <a:t>Giới</a:t>
              </a:r>
              <a:r>
                <a:rPr lang="en-US" sz="3600" u="sng" dirty="0">
                  <a:solidFill>
                    <a:srgbClr val="000000"/>
                  </a:solidFill>
                  <a:latin typeface="Times New Roman" panose="02020603050405020304" pitchFamily="18" charset="0"/>
                  <a:ea typeface="Cabin"/>
                  <a:cs typeface="Times New Roman" panose="02020603050405020304" pitchFamily="18" charset="0"/>
                  <a:sym typeface="Cabin"/>
                  <a:hlinkClick r:id="rId3" action="ppaction://hlinksldjump"/>
                </a:rPr>
                <a:t> </a:t>
              </a:r>
              <a:r>
                <a:rPr lang="en-US" sz="3600" u="sng" dirty="0" err="1">
                  <a:solidFill>
                    <a:srgbClr val="000000"/>
                  </a:solidFill>
                  <a:latin typeface="Times New Roman" panose="02020603050405020304" pitchFamily="18" charset="0"/>
                  <a:ea typeface="Cabin"/>
                  <a:cs typeface="Times New Roman" panose="02020603050405020304" pitchFamily="18" charset="0"/>
                  <a:sym typeface="Cabin"/>
                  <a:hlinkClick r:id="rId3" action="ppaction://hlinksldjump"/>
                </a:rPr>
                <a:t>thiệu</a:t>
              </a:r>
              <a:endParaRPr lang="en-US" sz="3600" u="sng" dirty="0">
                <a:solidFill>
                  <a:srgbClr val="000000"/>
                </a:solidFill>
                <a:latin typeface="Times New Roman" panose="02020603050405020304" pitchFamily="18" charset="0"/>
                <a:ea typeface="Cabin"/>
                <a:cs typeface="Times New Roman" panose="02020603050405020304" pitchFamily="18" charset="0"/>
                <a:sym typeface="Cabin"/>
                <a:hlinkClick r:id="rId3" action="ppaction://hlinksldjump"/>
              </a:endParaRPr>
            </a:p>
          </p:txBody>
        </p:sp>
        <p:sp>
          <p:nvSpPr>
            <p:cNvPr id="9" name="TextBox 9"/>
            <p:cNvSpPr txBox="1"/>
            <p:nvPr/>
          </p:nvSpPr>
          <p:spPr>
            <a:xfrm>
              <a:off x="0" y="852881"/>
              <a:ext cx="9323880" cy="718145"/>
            </a:xfrm>
            <a:prstGeom prst="rect">
              <a:avLst/>
            </a:prstGeom>
          </p:spPr>
          <p:txBody>
            <a:bodyPr lIns="0" tIns="0" rIns="0" bIns="0" rtlCol="0" anchor="t">
              <a:spAutoFit/>
            </a:bodyPr>
            <a:lstStyle/>
            <a:p>
              <a:pPr marL="895350" lvl="1" indent="-571500" algn="l">
                <a:lnSpc>
                  <a:spcPts val="4200"/>
                </a:lnSpc>
                <a:buFont typeface="+mj-lt"/>
                <a:buAutoNum type="romanUcPeriod" startAt="2"/>
              </a:pP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4" action="ppaction://hlinksldjump"/>
                </a:rPr>
                <a:t>Tổng</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4"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4" action="ppaction://hlinksldjump"/>
                </a:rPr>
                <a:t>quan</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4"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4" action="ppaction://hlinksldjump"/>
                </a:rPr>
                <a:t>nghiên</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4"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4" action="ppaction://hlinksldjump"/>
                </a:rPr>
                <a:t>cứu</a:t>
              </a:r>
              <a:endParaRPr lang="en-US" sz="3600" u="sng" dirty="0">
                <a:solidFill>
                  <a:srgbClr val="000000"/>
                </a:solidFill>
                <a:latin typeface="Times New Roman" panose="02020603050405020304" pitchFamily="18" charset="0"/>
                <a:ea typeface="Cabin"/>
                <a:cs typeface="Times New Roman" panose="02020603050405020304" pitchFamily="18" charset="0"/>
                <a:sym typeface="Cabin"/>
                <a:hlinkClick r:id="rId4" action="ppaction://hlinksldjump"/>
              </a:endParaRPr>
            </a:p>
          </p:txBody>
        </p:sp>
        <p:sp>
          <p:nvSpPr>
            <p:cNvPr id="10" name="TextBox 10"/>
            <p:cNvSpPr txBox="1"/>
            <p:nvPr/>
          </p:nvSpPr>
          <p:spPr>
            <a:xfrm>
              <a:off x="0" y="1772437"/>
              <a:ext cx="9323880" cy="718145"/>
            </a:xfrm>
            <a:prstGeom prst="rect">
              <a:avLst/>
            </a:prstGeom>
          </p:spPr>
          <p:txBody>
            <a:bodyPr lIns="0" tIns="0" rIns="0" bIns="0" rtlCol="0" anchor="t">
              <a:spAutoFit/>
            </a:bodyPr>
            <a:lstStyle/>
            <a:p>
              <a:pPr marL="895350" lvl="1" indent="-571500" algn="l">
                <a:lnSpc>
                  <a:spcPts val="4200"/>
                </a:lnSpc>
                <a:buFont typeface="+mj-lt"/>
                <a:buAutoNum type="romanUcPeriod" startAt="3"/>
              </a:pP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5" action="ppaction://hlinksldjump"/>
                </a:rPr>
                <a:t>Phân</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5"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5" action="ppaction://hlinksldjump"/>
                </a:rPr>
                <a:t>tích</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5"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5" action="ppaction://hlinksldjump"/>
                </a:rPr>
                <a:t>bài</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5"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5" action="ppaction://hlinksldjump"/>
                </a:rPr>
                <a:t>toán</a:t>
              </a:r>
              <a:endParaRPr lang="en-US" sz="3600" u="sng" dirty="0">
                <a:solidFill>
                  <a:srgbClr val="000000"/>
                </a:solidFill>
                <a:latin typeface="Times New Roman" panose="02020603050405020304" pitchFamily="18" charset="0"/>
                <a:ea typeface="Cabin"/>
                <a:cs typeface="Times New Roman" panose="02020603050405020304" pitchFamily="18" charset="0"/>
                <a:sym typeface="Cabin"/>
                <a:hlinkClick r:id="rId5" action="ppaction://hlinksldjump"/>
              </a:endParaRPr>
            </a:p>
          </p:txBody>
        </p:sp>
        <p:sp>
          <p:nvSpPr>
            <p:cNvPr id="11" name="TextBox 11"/>
            <p:cNvSpPr txBox="1"/>
            <p:nvPr/>
          </p:nvSpPr>
          <p:spPr>
            <a:xfrm>
              <a:off x="0" y="2623354"/>
              <a:ext cx="9323880" cy="1436290"/>
            </a:xfrm>
            <a:prstGeom prst="rect">
              <a:avLst/>
            </a:prstGeom>
          </p:spPr>
          <p:txBody>
            <a:bodyPr lIns="0" tIns="0" rIns="0" bIns="0" rtlCol="0" anchor="t">
              <a:spAutoFit/>
            </a:bodyPr>
            <a:lstStyle/>
            <a:p>
              <a:pPr marL="895350" lvl="1" indent="-571500" algn="l">
                <a:lnSpc>
                  <a:spcPts val="4200"/>
                </a:lnSpc>
                <a:buFont typeface="+mj-lt"/>
                <a:buAutoNum type="romanUcPeriod" startAt="4"/>
              </a:pP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Giải</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thuật</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toán</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ưu</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hóa</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bầy</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đàn</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 PSO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trong</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giám</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rPr>
                <a:t>sát</a:t>
              </a:r>
              <a:endParaRPr lang="en-US" sz="3600" u="sng" dirty="0">
                <a:solidFill>
                  <a:srgbClr val="000000"/>
                </a:solidFill>
                <a:latin typeface="Times New Roman" panose="02020603050405020304" pitchFamily="18" charset="0"/>
                <a:ea typeface="Cabin"/>
                <a:cs typeface="Times New Roman" panose="02020603050405020304" pitchFamily="18" charset="0"/>
                <a:sym typeface="Cabin"/>
                <a:hlinkClick r:id="rId6" action="ppaction://hlinksldjump"/>
              </a:endParaRPr>
            </a:p>
          </p:txBody>
        </p:sp>
        <p:sp>
          <p:nvSpPr>
            <p:cNvPr id="12" name="TextBox 12"/>
            <p:cNvSpPr txBox="1"/>
            <p:nvPr/>
          </p:nvSpPr>
          <p:spPr>
            <a:xfrm>
              <a:off x="-12029" y="3513779"/>
              <a:ext cx="9323880" cy="718145"/>
            </a:xfrm>
            <a:prstGeom prst="rect">
              <a:avLst/>
            </a:prstGeom>
          </p:spPr>
          <p:txBody>
            <a:bodyPr lIns="0" tIns="0" rIns="0" bIns="0" rtlCol="0" anchor="t">
              <a:spAutoFit/>
            </a:bodyPr>
            <a:lstStyle/>
            <a:p>
              <a:pPr marL="895350" lvl="1" indent="-571500" algn="l">
                <a:lnSpc>
                  <a:spcPts val="4200"/>
                </a:lnSpc>
                <a:buFont typeface="+mj-lt"/>
                <a:buAutoNum type="romanUcPeriod" startAt="5"/>
              </a:pP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Mô</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phỏng</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 &amp;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Đánh</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giá</a:t>
              </a:r>
              <a:endParaRPr lang="en-US" sz="3600" u="sng" dirty="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endParaRPr>
            </a:p>
          </p:txBody>
        </p:sp>
        <p:sp>
          <p:nvSpPr>
            <p:cNvPr id="14" name="TextBox 14"/>
            <p:cNvSpPr txBox="1"/>
            <p:nvPr/>
          </p:nvSpPr>
          <p:spPr>
            <a:xfrm>
              <a:off x="-12029" y="4468541"/>
              <a:ext cx="9323880" cy="718145"/>
            </a:xfrm>
            <a:prstGeom prst="rect">
              <a:avLst/>
            </a:prstGeom>
          </p:spPr>
          <p:txBody>
            <a:bodyPr lIns="0" tIns="0" rIns="0" bIns="0" rtlCol="0" anchor="t">
              <a:spAutoFit/>
            </a:bodyPr>
            <a:lstStyle/>
            <a:p>
              <a:pPr marL="895350" lvl="1" indent="-571500" algn="l">
                <a:lnSpc>
                  <a:spcPts val="4200"/>
                </a:lnSpc>
                <a:buFont typeface="+mj-lt"/>
                <a:buAutoNum type="romanUcPeriod" startAt="6"/>
              </a:pP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Kết</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luận</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 &amp;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Phát</a:t>
              </a:r>
              <a:r>
                <a:rPr lang="en-US" sz="3600" u="sng" dirty="0"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 </a:t>
              </a:r>
              <a:r>
                <a:rPr lang="en-US" sz="3600" u="sng" dirty="0" err="1" smtClean="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rPr>
                <a:t>triển</a:t>
              </a:r>
              <a:endParaRPr lang="en-US" sz="3600" u="sng" dirty="0">
                <a:solidFill>
                  <a:srgbClr val="000000"/>
                </a:solidFill>
                <a:latin typeface="Times New Roman" panose="02020603050405020304" pitchFamily="18" charset="0"/>
                <a:ea typeface="Cabin"/>
                <a:cs typeface="Times New Roman" panose="02020603050405020304" pitchFamily="18" charset="0"/>
                <a:sym typeface="Cabin"/>
                <a:hlinkClick r:id="rId7" action="ppaction://hlinksldjump"/>
              </a:endParaRPr>
            </a:p>
          </p:txBody>
        </p:sp>
      </p:grpSp>
      <p:sp>
        <p:nvSpPr>
          <p:cNvPr id="23" name="AutoShape 23"/>
          <p:cNvSpPr/>
          <p:nvPr/>
        </p:nvSpPr>
        <p:spPr>
          <a:xfrm>
            <a:off x="1409573" y="3340432"/>
            <a:ext cx="15115652" cy="0"/>
          </a:xfrm>
          <a:prstGeom prst="line">
            <a:avLst/>
          </a:prstGeom>
          <a:ln w="9525" cap="flat">
            <a:solidFill>
              <a:srgbClr val="000000"/>
            </a:solidFill>
            <a:prstDash val="solid"/>
            <a:headEnd type="none" w="sm" len="sm"/>
            <a:tailEnd type="none" w="sm" len="sm"/>
          </a:ln>
        </p:spPr>
        <p:txBody>
          <a:bodyPr/>
          <a:lstStyle/>
          <a:p>
            <a:endParaRPr lang="en-US"/>
          </a:p>
        </p:txBody>
      </p:sp>
      <p:pic>
        <p:nvPicPr>
          <p:cNvPr id="24" name="Picture 23" descr="Kiếm việc làm trên Mạng tuyển dụng trực tuyến"/>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08020" y="445004"/>
            <a:ext cx="1329055" cy="1329055"/>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6" name="TextBox 6"/>
          <p:cNvSpPr txBox="1"/>
          <p:nvPr/>
        </p:nvSpPr>
        <p:spPr>
          <a:xfrm>
            <a:off x="6629400" y="1955437"/>
            <a:ext cx="5022159" cy="1279196"/>
          </a:xfrm>
          <a:prstGeom prst="rect">
            <a:avLst/>
          </a:prstGeom>
        </p:spPr>
        <p:txBody>
          <a:bodyPr wrap="square" lIns="0" tIns="0" rIns="0" bIns="0" rtlCol="0" anchor="t">
            <a:spAutoFit/>
          </a:bodyPr>
          <a:lstStyle/>
          <a:p>
            <a:pPr marL="0" lvl="0" indent="0" algn="ctr">
              <a:lnSpc>
                <a:spcPts val="10800"/>
              </a:lnSpc>
              <a:spcBef>
                <a:spcPct val="0"/>
              </a:spcBef>
            </a:pPr>
            <a:r>
              <a:rPr lang="en-US" sz="8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Giới</a:t>
            </a:r>
            <a:r>
              <a:rPr lang="en-US" sz="8000" b="1" dirty="0" smtClean="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thiệu</a:t>
            </a:r>
            <a:endParaRPr lang="en-US" sz="8000" b="1" dirty="0">
              <a:solidFill>
                <a:srgbClr val="000000"/>
              </a:solidFill>
              <a:latin typeface="Times New Roman" panose="02020603050405020304" pitchFamily="18" charset="0"/>
              <a:ea typeface="Cabin Medium"/>
              <a:cs typeface="Times New Roman" panose="02020603050405020304" pitchFamily="18" charset="0"/>
              <a:sym typeface="Cabin Medium"/>
            </a:endParaRPr>
          </a:p>
        </p:txBody>
      </p:sp>
      <p:sp>
        <p:nvSpPr>
          <p:cNvPr id="23" name="AutoShape 23"/>
          <p:cNvSpPr/>
          <p:nvPr/>
        </p:nvSpPr>
        <p:spPr>
          <a:xfrm>
            <a:off x="1409573" y="3340432"/>
            <a:ext cx="15115652" cy="0"/>
          </a:xfrm>
          <a:prstGeom prst="line">
            <a:avLst/>
          </a:prstGeom>
          <a:ln w="9525" cap="flat">
            <a:solidFill>
              <a:srgbClr val="000000"/>
            </a:solidFill>
            <a:prstDash val="solid"/>
            <a:headEnd type="none" w="sm" len="sm"/>
            <a:tailEnd type="none" w="sm" len="sm"/>
          </a:ln>
        </p:spPr>
        <p:txBody>
          <a:bodyPr/>
          <a:lstStyle/>
          <a:p>
            <a:endParaRPr lang="en-US"/>
          </a:p>
        </p:txBody>
      </p:sp>
      <p:pic>
        <p:nvPicPr>
          <p:cNvPr id="24" name="Picture 23" descr="Kiếm việc làm trên Mạng tuyển dụng trực tuyế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8020" y="445004"/>
            <a:ext cx="1329055" cy="1329055"/>
          </a:xfrm>
          <a:prstGeom prst="rect">
            <a:avLst/>
          </a:prstGeom>
          <a:noFill/>
          <a:ln>
            <a:noFill/>
          </a:ln>
        </p:spPr>
      </p:pic>
      <p:sp>
        <p:nvSpPr>
          <p:cNvPr id="13" name="Freeform 2"/>
          <p:cNvSpPr/>
          <p:nvPr/>
        </p:nvSpPr>
        <p:spPr>
          <a:xfrm rot="8412404">
            <a:off x="5808682" y="6172200"/>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3"/>
            <a:stretch>
              <a:fillRect/>
            </a:stretch>
          </a:blipFill>
        </p:spPr>
        <p:txBody>
          <a:bodyPr/>
          <a:lstStyle/>
          <a:p>
            <a:endParaRPr lang="en-US"/>
          </a:p>
        </p:txBody>
      </p:sp>
      <p:sp>
        <p:nvSpPr>
          <p:cNvPr id="3" name="TextBox 2"/>
          <p:cNvSpPr txBox="1"/>
          <p:nvPr/>
        </p:nvSpPr>
        <p:spPr>
          <a:xfrm>
            <a:off x="2895600" y="3771900"/>
            <a:ext cx="12115800" cy="5715000"/>
          </a:xfrm>
          <a:prstGeom prst="rect">
            <a:avLst/>
          </a:prstGeom>
          <a:noFill/>
        </p:spPr>
        <p:txBody>
          <a:bodyPr wrap="square" rtlCol="0">
            <a:spAutoFit/>
          </a:bodyPr>
          <a:lstStyle/>
          <a:p>
            <a:endParaRPr lang="en-US" dirty="0"/>
          </a:p>
        </p:txBody>
      </p:sp>
      <p:sp>
        <p:nvSpPr>
          <p:cNvPr id="4" name="TextBox 3"/>
          <p:cNvSpPr txBox="1"/>
          <p:nvPr/>
        </p:nvSpPr>
        <p:spPr>
          <a:xfrm>
            <a:off x="5690799" y="3740675"/>
            <a:ext cx="6553200" cy="584775"/>
          </a:xfrm>
          <a:prstGeom prst="rect">
            <a:avLst/>
          </a:prstGeom>
          <a:noFill/>
        </p:spPr>
        <p:txBody>
          <a:bodyPr wrap="square" rtlCol="0">
            <a:spAutoFit/>
          </a:bodyPr>
          <a:lstStyle/>
          <a:p>
            <a:pPr algn="ctr"/>
            <a:r>
              <a:rPr lang="en-US" sz="3200" b="1" u="sng" dirty="0" err="1" smtClean="0">
                <a:latin typeface="Times New Roman" panose="02020603050405020304" pitchFamily="18" charset="0"/>
                <a:cs typeface="Times New Roman" panose="02020603050405020304" pitchFamily="18" charset="0"/>
              </a:rPr>
              <a:t>Mục</a:t>
            </a:r>
            <a:r>
              <a:rPr lang="en-US" sz="3200" b="1" u="sng" dirty="0" smtClean="0">
                <a:latin typeface="Times New Roman" panose="02020603050405020304" pitchFamily="18" charset="0"/>
                <a:cs typeface="Times New Roman" panose="02020603050405020304" pitchFamily="18" charset="0"/>
              </a:rPr>
              <a:t> </a:t>
            </a:r>
            <a:r>
              <a:rPr lang="en-US" sz="3200" b="1" u="sng" dirty="0" err="1" smtClean="0">
                <a:latin typeface="Times New Roman" panose="02020603050405020304" pitchFamily="18" charset="0"/>
                <a:cs typeface="Times New Roman" panose="02020603050405020304" pitchFamily="18" charset="0"/>
              </a:rPr>
              <a:t>tiêu</a:t>
            </a:r>
            <a:r>
              <a:rPr lang="en-US" sz="3200" b="1" u="sng" dirty="0" smtClean="0">
                <a:latin typeface="Times New Roman" panose="02020603050405020304" pitchFamily="18" charset="0"/>
                <a:cs typeface="Times New Roman" panose="02020603050405020304" pitchFamily="18" charset="0"/>
              </a:rPr>
              <a:t> </a:t>
            </a:r>
            <a:r>
              <a:rPr lang="en-US" sz="3200" b="1" u="sng" dirty="0" err="1" smtClean="0">
                <a:latin typeface="Times New Roman" panose="02020603050405020304" pitchFamily="18" charset="0"/>
                <a:cs typeface="Times New Roman" panose="02020603050405020304" pitchFamily="18" charset="0"/>
              </a:rPr>
              <a:t>nghiên</a:t>
            </a:r>
            <a:r>
              <a:rPr lang="en-US" sz="3200" b="1" u="sng" dirty="0" smtClean="0">
                <a:latin typeface="Times New Roman" panose="02020603050405020304" pitchFamily="18" charset="0"/>
                <a:cs typeface="Times New Roman" panose="02020603050405020304" pitchFamily="18" charset="0"/>
              </a:rPr>
              <a:t> </a:t>
            </a:r>
            <a:r>
              <a:rPr lang="en-US" sz="3200" b="1" u="sng" dirty="0" err="1" smtClean="0">
                <a:latin typeface="Times New Roman" panose="02020603050405020304" pitchFamily="18" charset="0"/>
                <a:cs typeface="Times New Roman" panose="02020603050405020304" pitchFamily="18" charset="0"/>
              </a:rPr>
              <a:t>cứu</a:t>
            </a:r>
            <a:endParaRPr lang="en-US" sz="3200" b="1" u="sng"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5181600" y="4972203"/>
            <a:ext cx="11201400" cy="553998"/>
          </a:xfrm>
          <a:prstGeom prst="rect">
            <a:avLst/>
          </a:prstGeom>
          <a:noFill/>
        </p:spPr>
        <p:txBody>
          <a:bodyPr wrap="square" rtlCol="0">
            <a:spAutoFit/>
          </a:bodyPr>
          <a:lstStyle/>
          <a:p>
            <a:pPr marL="514350" indent="-514350">
              <a:buFont typeface="+mj-lt"/>
              <a:buAutoNum type="arabicPeriod"/>
            </a:pPr>
            <a:r>
              <a:rPr lang="en-US" sz="3000" dirty="0" err="1">
                <a:latin typeface="Times New Roman" panose="02020603050405020304" pitchFamily="18" charset="0"/>
                <a:cs typeface="Times New Roman" panose="02020603050405020304" pitchFamily="18" charset="0"/>
              </a:rPr>
              <a:t>Áp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dụng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công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nghệ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đại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vào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giáo</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dục</a:t>
            </a:r>
            <a:endParaRPr lang="en-US" sz="3000" dirty="0">
              <a:latin typeface="Times New Roman" panose="02020603050405020304" pitchFamily="18" charset="0"/>
              <a:cs typeface="Times New Roman" panose="02020603050405020304" pitchFamily="18" charset="0"/>
            </a:endParaRPr>
          </a:p>
        </p:txBody>
      </p:sp>
      <p:sp>
        <p:nvSpPr>
          <p:cNvPr id="36" name="TextBox 35"/>
          <p:cNvSpPr txBox="1"/>
          <p:nvPr/>
        </p:nvSpPr>
        <p:spPr>
          <a:xfrm>
            <a:off x="5195499" y="5800021"/>
            <a:ext cx="11201400" cy="553998"/>
          </a:xfrm>
          <a:prstGeom prst="rect">
            <a:avLst/>
          </a:prstGeom>
          <a:noFill/>
        </p:spPr>
        <p:txBody>
          <a:bodyPr wrap="square" rtlCol="0">
            <a:spAutoFit/>
          </a:bodyPr>
          <a:lstStyle/>
          <a:p>
            <a:pPr marL="514350" indent="-514350">
              <a:buFont typeface="+mj-lt"/>
              <a:buAutoNum type="arabicPeriod" startAt="2"/>
            </a:pPr>
            <a:r>
              <a:rPr lang="en-US" sz="3000" dirty="0">
                <a:latin typeface="Times New Roman" panose="02020603050405020304" pitchFamily="18" charset="0"/>
                <a:cs typeface="Times New Roman" panose="02020603050405020304" pitchFamily="18" charset="0"/>
              </a:rPr>
              <a:t>RFID </a:t>
            </a:r>
            <a:r>
              <a:rPr lang="en-US" sz="3000" dirty="0" err="1">
                <a:latin typeface="Times New Roman" panose="02020603050405020304" pitchFamily="18" charset="0"/>
                <a:cs typeface="Times New Roman" panose="02020603050405020304" pitchFamily="18" charset="0"/>
              </a:rPr>
              <a:t>là</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giải</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pháp</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quản</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lý</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hiệu</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quả</a:t>
            </a:r>
            <a:endParaRPr lang="en-US" sz="3000" dirty="0">
              <a:latin typeface="Times New Roman" panose="02020603050405020304" pitchFamily="18" charset="0"/>
              <a:cs typeface="Times New Roman" panose="02020603050405020304" pitchFamily="18" charset="0"/>
            </a:endParaRPr>
          </a:p>
        </p:txBody>
      </p:sp>
      <p:sp>
        <p:nvSpPr>
          <p:cNvPr id="38" name="TextBox 37"/>
          <p:cNvSpPr txBox="1"/>
          <p:nvPr/>
        </p:nvSpPr>
        <p:spPr>
          <a:xfrm>
            <a:off x="5181600" y="6542286"/>
            <a:ext cx="11201400" cy="553998"/>
          </a:xfrm>
          <a:prstGeom prst="rect">
            <a:avLst/>
          </a:prstGeom>
          <a:noFill/>
        </p:spPr>
        <p:txBody>
          <a:bodyPr wrap="square" rtlCol="0">
            <a:spAutoFit/>
          </a:bodyPr>
          <a:lstStyle/>
          <a:p>
            <a:pPr marL="514350" indent="-514350">
              <a:buFont typeface="+mj-lt"/>
              <a:buAutoNum type="arabicPeriod" startAt="3"/>
            </a:pPr>
            <a:r>
              <a:rPr lang="en-US" sz="3000" dirty="0" err="1">
                <a:latin typeface="Times New Roman" panose="02020603050405020304" pitchFamily="18" charset="0"/>
                <a:cs typeface="Times New Roman" panose="02020603050405020304" pitchFamily="18" charset="0"/>
              </a:rPr>
              <a:t>Thuật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toán</a:t>
            </a:r>
            <a:r>
              <a:rPr lang="en-US" sz="3000" dirty="0">
                <a:latin typeface="Times New Roman" panose="02020603050405020304" pitchFamily="18" charset="0"/>
                <a:cs typeface="Times New Roman" panose="02020603050405020304" pitchFamily="18" charset="0"/>
              </a:rPr>
              <a:t> PSO </a:t>
            </a:r>
            <a:r>
              <a:rPr lang="en-US" sz="3000" dirty="0" err="1">
                <a:latin typeface="Times New Roman" panose="02020603050405020304" pitchFamily="18" charset="0"/>
                <a:cs typeface="Times New Roman" panose="02020603050405020304" pitchFamily="18" charset="0"/>
              </a:rPr>
              <a:t>tương</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thích</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tốt</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hệ</a:t>
            </a:r>
            <a:r>
              <a:rPr lang="en-US" sz="3000" dirty="0">
                <a:latin typeface="Times New Roman" panose="02020603050405020304" pitchFamily="18" charset="0"/>
                <a:cs typeface="Times New Roman" panose="02020603050405020304" pitchFamily="18" charset="0"/>
              </a:rPr>
              <a:t> </a:t>
            </a:r>
            <a:r>
              <a:rPr lang="en-US" sz="3000" dirty="0" err="1">
                <a:latin typeface="Times New Roman" panose="02020603050405020304" pitchFamily="18" charset="0"/>
                <a:cs typeface="Times New Roman" panose="02020603050405020304" pitchFamily="18" charset="0"/>
              </a:rPr>
              <a:t>thống</a:t>
            </a:r>
            <a:r>
              <a:rPr lang="en-US" sz="3000" dirty="0">
                <a:latin typeface="Times New Roman" panose="02020603050405020304" pitchFamily="18" charset="0"/>
                <a:cs typeface="Times New Roman" panose="02020603050405020304" pitchFamily="18" charset="0"/>
              </a:rPr>
              <a:t> RFID</a:t>
            </a:r>
            <a:endParaRPr lang="en-US" sz="3000" dirty="0">
              <a:latin typeface="Times New Roman" panose="02020603050405020304" pitchFamily="18" charset="0"/>
              <a:cs typeface="Times New Roman" panose="02020603050405020304" pitchFamily="18" charset="0"/>
            </a:endParaRPr>
          </a:p>
        </p:txBody>
      </p:sp>
      <p:sp>
        <p:nvSpPr>
          <p:cNvPr id="40" name="TextBox 39"/>
          <p:cNvSpPr txBox="1"/>
          <p:nvPr/>
        </p:nvSpPr>
        <p:spPr>
          <a:xfrm>
            <a:off x="5172934" y="7284551"/>
            <a:ext cx="11201400" cy="553998"/>
          </a:xfrm>
          <a:prstGeom prst="rect">
            <a:avLst/>
          </a:prstGeom>
          <a:noFill/>
        </p:spPr>
        <p:txBody>
          <a:bodyPr wrap="square" rtlCol="0">
            <a:spAutoFit/>
          </a:bodyPr>
          <a:lstStyle/>
          <a:p>
            <a:pPr marL="514350" indent="-514350">
              <a:buFont typeface="+mj-lt"/>
              <a:buAutoNum type="arabicPeriod" startAt="4"/>
            </a:pPr>
            <a:r>
              <a:rPr lang="en-US" sz="3000" dirty="0" err="1" smtClean="0">
                <a:latin typeface="Times New Roman" panose="02020603050405020304" pitchFamily="18" charset="0"/>
                <a:cs typeface="Times New Roman" panose="02020603050405020304" pitchFamily="18" charset="0"/>
              </a:rPr>
              <a:t>Nâng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cao</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chất</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lượng</a:t>
            </a:r>
            <a:r>
              <a:rPr lang="en-US" sz="3000" dirty="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quản</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lý</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và</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giảng</a:t>
            </a:r>
            <a:r>
              <a:rPr lang="en-US" sz="3000" dirty="0" smtClean="0">
                <a:latin typeface="Times New Roman" panose="02020603050405020304" pitchFamily="18" charset="0"/>
                <a:cs typeface="Times New Roman" panose="02020603050405020304" pitchFamily="18" charset="0"/>
              </a:rPr>
              <a:t> </a:t>
            </a:r>
            <a:r>
              <a:rPr lang="en-US" sz="3000" dirty="0" err="1" smtClean="0">
                <a:latin typeface="Times New Roman" panose="02020603050405020304" pitchFamily="18" charset="0"/>
                <a:cs typeface="Times New Roman" panose="02020603050405020304" pitchFamily="18" charset="0"/>
              </a:rPr>
              <a:t>dạy</a:t>
            </a:r>
            <a:endParaRPr lang="en-US" sz="3000" dirty="0">
              <a:latin typeface="Times New Roman" panose="02020603050405020304" pitchFamily="18" charset="0"/>
              <a:cs typeface="Times New Roman" panose="02020603050405020304" pitchFamily="18" charset="0"/>
            </a:endParaRPr>
          </a:p>
        </p:txBody>
      </p:sp>
      <p:sp>
        <p:nvSpPr>
          <p:cNvPr id="58" name="TextBox 57"/>
          <p:cNvSpPr txBox="1"/>
          <p:nvPr/>
        </p:nvSpPr>
        <p:spPr>
          <a:xfrm>
            <a:off x="-11156833" y="3406366"/>
            <a:ext cx="12115800" cy="5715000"/>
          </a:xfrm>
          <a:prstGeom prst="rect">
            <a:avLst/>
          </a:prstGeom>
          <a:noFill/>
        </p:spPr>
        <p:txBody>
          <a:bodyPr wrap="square" rtlCol="0">
            <a:spAutoFit/>
          </a:bodyPr>
          <a:lstStyle/>
          <a:p>
            <a:endParaRPr lang="en-US" dirty="0"/>
          </a:p>
        </p:txBody>
      </p:sp>
      <p:sp>
        <p:nvSpPr>
          <p:cNvPr id="60" name="TextBox 59"/>
          <p:cNvSpPr txBox="1"/>
          <p:nvPr/>
        </p:nvSpPr>
        <p:spPr>
          <a:xfrm>
            <a:off x="-9964049" y="5001017"/>
            <a:ext cx="5087249"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hoạt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động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viên</a:t>
            </a:r>
            <a:endParaRPr lang="en-US" sz="2800" dirty="0">
              <a:latin typeface="Times New Roman" panose="02020603050405020304" pitchFamily="18" charset="0"/>
              <a:cs typeface="Times New Roman" panose="02020603050405020304" pitchFamily="18" charset="0"/>
            </a:endParaRPr>
          </a:p>
        </p:txBody>
      </p:sp>
      <p:sp>
        <p:nvSpPr>
          <p:cNvPr id="61" name="TextBox 60"/>
          <p:cNvSpPr txBox="1"/>
          <p:nvPr/>
        </p:nvSpPr>
        <p:spPr>
          <a:xfrm>
            <a:off x="-9964049" y="5707138"/>
            <a:ext cx="11201400" cy="523220"/>
          </a:xfrm>
          <a:prstGeom prst="rect">
            <a:avLst/>
          </a:prstGeom>
          <a:noFill/>
        </p:spPr>
        <p:txBody>
          <a:bodyPr wrap="square" rtlCol="0">
            <a:spAutoFit/>
          </a:bodyPr>
          <a:lstStyle/>
          <a:p>
            <a:r>
              <a:rPr lang="en-US" sz="2800" dirty="0" err="1">
                <a:latin typeface="Times New Roman" panose="02020603050405020304" pitchFamily="18" charset="0"/>
                <a:cs typeface="Times New Roman" panose="02020603050405020304" pitchFamily="18" charset="0"/>
              </a:rPr>
              <a:t>Tập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trung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diện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tích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lớp</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học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sinh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yếu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khác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a:t>
            </a:r>
            <a:r>
              <a:rPr lang="en-US"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62" name="TextBox 61"/>
          <p:cNvSpPr txBox="1"/>
          <p:nvPr/>
        </p:nvSpPr>
        <p:spPr>
          <a:xfrm>
            <a:off x="-9509632" y="6263866"/>
            <a:ext cx="5699632" cy="1384995"/>
          </a:xfrm>
          <a:prstGeom prst="rect">
            <a:avLst/>
          </a:prstGeom>
          <a:noFill/>
        </p:spPr>
        <p:txBody>
          <a:bodyPr wrap="square" rtlCol="0">
            <a:spAutoFit/>
          </a:bodyPr>
          <a:lstStyle/>
          <a:p>
            <a:pPr indent="-51435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Vật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cản</a:t>
            </a:r>
            <a:endParaRPr lang="en-US" sz="2800" dirty="0">
              <a:latin typeface="Times New Roman" panose="02020603050405020304" pitchFamily="18" charset="0"/>
              <a:cs typeface="Times New Roman" panose="02020603050405020304" pitchFamily="18" charset="0"/>
            </a:endParaRPr>
          </a:p>
          <a:p>
            <a:pPr indent="-51435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Nhiễu</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sóng</a:t>
            </a:r>
            <a:endParaRPr lang="en-US" sz="2800" dirty="0">
              <a:latin typeface="Times New Roman" panose="02020603050405020304" pitchFamily="18" charset="0"/>
              <a:cs typeface="Times New Roman" panose="02020603050405020304" pitchFamily="18" charset="0"/>
            </a:endParaRPr>
          </a:p>
          <a:p>
            <a:pPr indent="-51435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Phạm</a:t>
            </a:r>
            <a:r>
              <a:rPr lang="en-US" sz="2800" dirty="0">
                <a:latin typeface="Times New Roman" panose="02020603050405020304" pitchFamily="18" charset="0"/>
                <a:cs typeface="Times New Roman" panose="02020603050405020304" pitchFamily="18" charset="0"/>
              </a:rPr>
              <a:t> vi </a:t>
            </a:r>
            <a:r>
              <a:rPr lang="en-US" sz="2800" dirty="0" err="1">
                <a:latin typeface="Times New Roman" panose="02020603050405020304" pitchFamily="18" charset="0"/>
                <a:cs typeface="Times New Roman" panose="02020603050405020304" pitchFamily="18" charset="0"/>
              </a:rPr>
              <a:t>đọc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đàu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đọc</a:t>
            </a:r>
            <a:r>
              <a:rPr lang="en-US" sz="2800" dirty="0">
                <a:latin typeface="Times New Roman" panose="02020603050405020304" pitchFamily="18" charset="0"/>
                <a:cs typeface="Times New Roman" panose="02020603050405020304" pitchFamily="18" charset="0"/>
              </a:rPr>
              <a:t> RFID</a:t>
            </a:r>
            <a:endParaRPr lang="en-US" sz="2800" dirty="0">
              <a:latin typeface="Times New Roman" panose="02020603050405020304" pitchFamily="18" charset="0"/>
              <a:cs typeface="Times New Roman" panose="02020603050405020304" pitchFamily="18" charset="0"/>
            </a:endParaRPr>
          </a:p>
        </p:txBody>
      </p:sp>
      <p:sp>
        <p:nvSpPr>
          <p:cNvPr id="63" name="TextBox 62"/>
          <p:cNvSpPr txBox="1"/>
          <p:nvPr/>
        </p:nvSpPr>
        <p:spPr>
          <a:xfrm>
            <a:off x="-9964049" y="7680086"/>
            <a:ext cx="11201400" cy="954107"/>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Đánh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giá</a:t>
            </a:r>
            <a:r>
              <a:rPr lang="en-US" sz="2800" dirty="0" smtClean="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kết quả </a:t>
            </a:r>
            <a:r>
              <a:rPr lang="vi-VN" sz="2800" dirty="0" smtClean="0">
                <a:latin typeface="Times New Roman" panose="02020603050405020304" pitchFamily="18" charset="0"/>
                <a:cs typeface="Times New Roman" panose="02020603050405020304" pitchFamily="18" charset="0"/>
              </a:rPr>
              <a:t>thông</a:t>
            </a:r>
            <a:r>
              <a:rPr lang="en-US" sz="2800" dirty="0" smtClean="0">
                <a:latin typeface="Times New Roman" panose="02020603050405020304" pitchFamily="18" charset="0"/>
                <a:cs typeface="Times New Roman" panose="02020603050405020304" pitchFamily="18" charset="0"/>
              </a:rPr>
              <a:t> qua</a:t>
            </a:r>
            <a:r>
              <a:rPr lang="vi-VN" sz="2800" dirty="0" smtClean="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tiêu chí tỷ lệ bao phủ, số lượng đầu đọc và thời gian thực thi thuật toán</a:t>
            </a:r>
            <a:endParaRPr lang="en-US" sz="2800" dirty="0">
              <a:latin typeface="Times New Roman" panose="02020603050405020304" pitchFamily="18" charset="0"/>
              <a:cs typeface="Times New Roman" panose="02020603050405020304" pitchFamily="18" charset="0"/>
            </a:endParaRPr>
          </a:p>
        </p:txBody>
      </p:sp>
      <p:sp>
        <p:nvSpPr>
          <p:cNvPr id="64" name="TextBox 63"/>
          <p:cNvSpPr txBox="1"/>
          <p:nvPr/>
        </p:nvSpPr>
        <p:spPr>
          <a:xfrm>
            <a:off x="-8375533" y="3771900"/>
            <a:ext cx="6553200" cy="584775"/>
          </a:xfrm>
          <a:prstGeom prst="rect">
            <a:avLst/>
          </a:prstGeom>
          <a:noFill/>
        </p:spPr>
        <p:txBody>
          <a:bodyPr wrap="square" rtlCol="0">
            <a:spAutoFit/>
          </a:bodyPr>
          <a:lstStyle/>
          <a:p>
            <a:pPr algn="ctr"/>
            <a:r>
              <a:rPr lang="en-US" sz="3200" b="1" u="sng" dirty="0" err="1" smtClean="0">
                <a:latin typeface="Times New Roman" panose="02020603050405020304" pitchFamily="18" charset="0"/>
                <a:cs typeface="Times New Roman" panose="02020603050405020304" pitchFamily="18" charset="0"/>
              </a:rPr>
              <a:t>Phạm</a:t>
            </a:r>
            <a:r>
              <a:rPr lang="en-US" sz="3200" b="1" u="sng" dirty="0" smtClean="0">
                <a:latin typeface="Times New Roman" panose="02020603050405020304" pitchFamily="18" charset="0"/>
                <a:cs typeface="Times New Roman" panose="02020603050405020304" pitchFamily="18" charset="0"/>
              </a:rPr>
              <a:t> vi </a:t>
            </a:r>
            <a:r>
              <a:rPr lang="en-US" sz="3200" b="1" u="sng" dirty="0" err="1" smtClean="0">
                <a:latin typeface="Times New Roman" panose="02020603050405020304" pitchFamily="18" charset="0"/>
                <a:cs typeface="Times New Roman" panose="02020603050405020304" pitchFamily="18" charset="0"/>
              </a:rPr>
              <a:t>nghiên</a:t>
            </a:r>
            <a:r>
              <a:rPr lang="en-US" sz="3200" b="1" u="sng" dirty="0" smtClean="0">
                <a:latin typeface="Times New Roman" panose="02020603050405020304" pitchFamily="18" charset="0"/>
                <a:cs typeface="Times New Roman" panose="02020603050405020304" pitchFamily="18" charset="0"/>
              </a:rPr>
              <a:t> </a:t>
            </a:r>
            <a:r>
              <a:rPr lang="en-US" sz="3200" b="1" u="sng" dirty="0" err="1" smtClean="0">
                <a:latin typeface="Times New Roman" panose="02020603050405020304" pitchFamily="18" charset="0"/>
                <a:cs typeface="Times New Roman" panose="02020603050405020304" pitchFamily="18" charset="0"/>
              </a:rPr>
              <a:t>cứu</a:t>
            </a:r>
            <a:endParaRPr lang="en-US" sz="3200" b="1" u="sng" dirty="0">
              <a:latin typeface="Times New Roman" panose="02020603050405020304" pitchFamily="18" charset="0"/>
              <a:cs typeface="Times New Roman" panose="02020603050405020304" pitchFamily="18" charset="0"/>
            </a:endParaRPr>
          </a:p>
        </p:txBody>
      </p:sp>
      <p:sp>
        <p:nvSpPr>
          <p:cNvPr id="66" name="TextBox 65"/>
          <p:cNvSpPr txBox="1"/>
          <p:nvPr/>
        </p:nvSpPr>
        <p:spPr>
          <a:xfrm>
            <a:off x="19799483" y="3740675"/>
            <a:ext cx="12115800" cy="5715000"/>
          </a:xfrm>
          <a:prstGeom prst="rect">
            <a:avLst/>
          </a:prstGeom>
          <a:noFill/>
        </p:spPr>
        <p:txBody>
          <a:bodyPr wrap="square" rtlCol="0">
            <a:spAutoFit/>
          </a:bodyPr>
          <a:lstStyle/>
          <a:p>
            <a:endParaRPr lang="en-US" dirty="0"/>
          </a:p>
        </p:txBody>
      </p:sp>
      <p:sp>
        <p:nvSpPr>
          <p:cNvPr id="67" name="TextBox 66"/>
          <p:cNvSpPr txBox="1"/>
          <p:nvPr/>
        </p:nvSpPr>
        <p:spPr>
          <a:xfrm>
            <a:off x="20713883" y="5002601"/>
            <a:ext cx="10985317" cy="954107"/>
          </a:xfrm>
          <a:prstGeom prst="rect">
            <a:avLst/>
          </a:prstGeom>
          <a:noFill/>
        </p:spPr>
        <p:txBody>
          <a:bodyPr wrap="square" rtlCol="0">
            <a:spAutoFit/>
          </a:bodyPr>
          <a:lstStyle/>
          <a:p>
            <a:r>
              <a:rPr lang="vi-VN" sz="2800" dirty="0">
                <a:latin typeface="Times New Roman" panose="02020603050405020304" pitchFamily="18" charset="0"/>
                <a:cs typeface="Times New Roman" panose="02020603050405020304" pitchFamily="18" charset="0"/>
              </a:rPr>
              <a:t>Ứng dụng thuật toán PSO để tối ưu hóa hệ thống RFID trong việc giám sát sinh viên ở lớp học</a:t>
            </a:r>
            <a:endParaRPr lang="en-US" sz="2800" dirty="0">
              <a:latin typeface="Times New Roman" panose="02020603050405020304" pitchFamily="18" charset="0"/>
              <a:cs typeface="Times New Roman" panose="02020603050405020304" pitchFamily="18" charset="0"/>
            </a:endParaRPr>
          </a:p>
        </p:txBody>
      </p:sp>
      <p:sp>
        <p:nvSpPr>
          <p:cNvPr id="68" name="TextBox 67"/>
          <p:cNvSpPr txBox="1"/>
          <p:nvPr/>
        </p:nvSpPr>
        <p:spPr>
          <a:xfrm>
            <a:off x="20713883" y="5999630"/>
            <a:ext cx="11201400" cy="954107"/>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Hệ</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thống</a:t>
            </a:r>
            <a:r>
              <a:rPr lang="en-US" sz="2800" dirty="0" smtClean="0">
                <a:latin typeface="Times New Roman" panose="02020603050405020304" pitchFamily="18" charset="0"/>
                <a:cs typeface="Times New Roman" panose="02020603050405020304" pitchFamily="18" charset="0"/>
              </a:rPr>
              <a:t> RFID </a:t>
            </a:r>
            <a:r>
              <a:rPr lang="en-US" sz="2800" dirty="0" err="1" smtClean="0">
                <a:latin typeface="Times New Roman" panose="02020603050405020304" pitchFamily="18" charset="0"/>
                <a:cs typeface="Times New Roman" panose="02020603050405020304" pitchFamily="18" charset="0"/>
              </a:rPr>
              <a:t>sử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công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nghệ</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nhận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dạng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bằng</a:t>
            </a:r>
            <a:r>
              <a:rPr lang="en-US" sz="2800" dirty="0" smtClean="0">
                <a:latin typeface="Times New Roman" panose="02020603050405020304" pitchFamily="18" charset="0"/>
                <a:cs typeface="Times New Roman" panose="02020603050405020304" pitchFamily="18" charset="0"/>
              </a:rPr>
              <a:t> song </a:t>
            </a:r>
            <a:r>
              <a:rPr lang="en-US" sz="2800" dirty="0" err="1" smtClean="0">
                <a:latin typeface="Times New Roman" panose="02020603050405020304" pitchFamily="18" charset="0"/>
                <a:cs typeface="Times New Roman" panose="02020603050405020304" pitchFamily="18" charset="0"/>
              </a:rPr>
              <a:t>vô</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tuyến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các</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thành</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phần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bản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gồm</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69" name="TextBox 68"/>
          <p:cNvSpPr txBox="1"/>
          <p:nvPr/>
        </p:nvSpPr>
        <p:spPr>
          <a:xfrm>
            <a:off x="21080002" y="6996660"/>
            <a:ext cx="5699632" cy="1384995"/>
          </a:xfrm>
          <a:prstGeom prst="rect">
            <a:avLst/>
          </a:prstGeom>
          <a:noFill/>
        </p:spPr>
        <p:txBody>
          <a:bodyPr wrap="square" rtlCol="0">
            <a:spAutoFit/>
          </a:bodyPr>
          <a:lstStyle/>
          <a:p>
            <a:pPr indent="-514350">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Đầu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đọc</a:t>
            </a:r>
            <a:r>
              <a:rPr lang="en-US" sz="2800" dirty="0" smtClean="0">
                <a:latin typeface="Times New Roman" panose="02020603050405020304" pitchFamily="18" charset="0"/>
                <a:cs typeface="Times New Roman" panose="02020603050405020304" pitchFamily="18" charset="0"/>
              </a:rPr>
              <a:t> RFID</a:t>
            </a:r>
          </a:p>
          <a:p>
            <a:pPr indent="-514350">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Thẻ</a:t>
            </a:r>
            <a:r>
              <a:rPr lang="en-US" sz="2800" dirty="0" smtClean="0">
                <a:latin typeface="Times New Roman" panose="02020603050405020304" pitchFamily="18" charset="0"/>
                <a:cs typeface="Times New Roman" panose="02020603050405020304" pitchFamily="18" charset="0"/>
              </a:rPr>
              <a:t> RFID</a:t>
            </a:r>
          </a:p>
          <a:p>
            <a:pPr indent="-514350">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Hệ</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thống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xử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lý</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dữ</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liệu</a:t>
            </a:r>
            <a:endParaRPr lang="en-US" sz="2800" dirty="0">
              <a:latin typeface="Times New Roman" panose="02020603050405020304" pitchFamily="18" charset="0"/>
              <a:cs typeface="Times New Roman" panose="02020603050405020304" pitchFamily="18" charset="0"/>
            </a:endParaRPr>
          </a:p>
        </p:txBody>
      </p:sp>
      <p:sp>
        <p:nvSpPr>
          <p:cNvPr id="70" name="TextBox 69"/>
          <p:cNvSpPr txBox="1"/>
          <p:nvPr/>
        </p:nvSpPr>
        <p:spPr>
          <a:xfrm>
            <a:off x="20713883" y="8384485"/>
            <a:ext cx="11201400" cy="954107"/>
          </a:xfrm>
          <a:prstGeom prst="rect">
            <a:avLst/>
          </a:prstGeom>
          <a:noFill/>
        </p:spPr>
        <p:txBody>
          <a:bodyPr wrap="square" rtlCol="0">
            <a:spAutoFit/>
          </a:bodyPr>
          <a:lstStyle/>
          <a:p>
            <a:r>
              <a:rPr lang="en-US" sz="2800" dirty="0" err="1" smtClean="0">
                <a:latin typeface="Times New Roman" panose="02020603050405020304" pitchFamily="18" charset="0"/>
                <a:cs typeface="Times New Roman" panose="02020603050405020304" pitchFamily="18" charset="0"/>
              </a:rPr>
              <a:t>Thuật</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toán</a:t>
            </a:r>
            <a:r>
              <a:rPr lang="en-US" sz="2800" dirty="0" smtClean="0">
                <a:latin typeface="Times New Roman" panose="02020603050405020304" pitchFamily="18" charset="0"/>
                <a:cs typeface="Times New Roman" panose="02020603050405020304" pitchFamily="18" charset="0"/>
              </a:rPr>
              <a:t> PSO </a:t>
            </a:r>
            <a:r>
              <a:rPr lang="en-US" sz="2800" dirty="0" err="1" smtClean="0">
                <a:latin typeface="Times New Roman" panose="02020603050405020304" pitchFamily="18" charset="0"/>
                <a:cs typeface="Times New Roman" panose="02020603050405020304" pitchFamily="18" charset="0"/>
              </a:rPr>
              <a:t>mô</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tả</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cấu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trúc</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chế</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tối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ưu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hóa</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bầy</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đàn</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để</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tối</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ưu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vị</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đầu</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đọc</a:t>
            </a:r>
            <a:r>
              <a:rPr lang="en-US" sz="2800" dirty="0" smtClean="0">
                <a:latin typeface="Times New Roman" panose="02020603050405020304" pitchFamily="18" charset="0"/>
                <a:cs typeface="Times New Roman" panose="02020603050405020304" pitchFamily="18" charset="0"/>
              </a:rPr>
              <a:t> RFID</a:t>
            </a:r>
            <a:endParaRPr lang="en-US" sz="2800" dirty="0">
              <a:latin typeface="Times New Roman" panose="02020603050405020304" pitchFamily="18" charset="0"/>
              <a:cs typeface="Times New Roman" panose="02020603050405020304" pitchFamily="18" charset="0"/>
            </a:endParaRPr>
          </a:p>
        </p:txBody>
      </p:sp>
      <p:sp>
        <p:nvSpPr>
          <p:cNvPr id="71" name="TextBox 70"/>
          <p:cNvSpPr txBox="1"/>
          <p:nvPr/>
        </p:nvSpPr>
        <p:spPr>
          <a:xfrm>
            <a:off x="22524532" y="3740675"/>
            <a:ext cx="6553200" cy="584775"/>
          </a:xfrm>
          <a:prstGeom prst="rect">
            <a:avLst/>
          </a:prstGeom>
          <a:noFill/>
        </p:spPr>
        <p:txBody>
          <a:bodyPr wrap="square" rtlCol="0">
            <a:spAutoFit/>
          </a:bodyPr>
          <a:lstStyle/>
          <a:p>
            <a:pPr algn="ctr"/>
            <a:r>
              <a:rPr lang="en-US" sz="3200" b="1" u="sng" dirty="0" err="1" smtClean="0">
                <a:latin typeface="Times New Roman" panose="02020603050405020304" pitchFamily="18" charset="0"/>
                <a:cs typeface="Times New Roman" panose="02020603050405020304" pitchFamily="18" charset="0"/>
              </a:rPr>
              <a:t>Nội</a:t>
            </a:r>
            <a:r>
              <a:rPr lang="en-US" sz="3200" b="1" u="sng" dirty="0" smtClean="0">
                <a:latin typeface="Times New Roman" panose="02020603050405020304" pitchFamily="18" charset="0"/>
                <a:cs typeface="Times New Roman" panose="02020603050405020304" pitchFamily="18" charset="0"/>
              </a:rPr>
              <a:t> dung </a:t>
            </a:r>
            <a:r>
              <a:rPr lang="en-US" sz="3200" b="1" u="sng" dirty="0" err="1" smtClean="0">
                <a:latin typeface="Times New Roman" panose="02020603050405020304" pitchFamily="18" charset="0"/>
                <a:cs typeface="Times New Roman" panose="02020603050405020304" pitchFamily="18" charset="0"/>
              </a:rPr>
              <a:t>nghiên</a:t>
            </a:r>
            <a:r>
              <a:rPr lang="en-US" sz="3200" b="1" u="sng" dirty="0" smtClean="0">
                <a:latin typeface="Times New Roman" panose="02020603050405020304" pitchFamily="18" charset="0"/>
                <a:cs typeface="Times New Roman" panose="02020603050405020304" pitchFamily="18" charset="0"/>
              </a:rPr>
              <a:t> </a:t>
            </a:r>
            <a:r>
              <a:rPr lang="en-US" sz="3200" b="1" u="sng" dirty="0" err="1" smtClean="0">
                <a:latin typeface="Times New Roman" panose="02020603050405020304" pitchFamily="18" charset="0"/>
                <a:cs typeface="Times New Roman" panose="02020603050405020304" pitchFamily="18" charset="0"/>
              </a:rPr>
              <a:t>cứu</a:t>
            </a:r>
            <a:endParaRPr lang="en-US" sz="32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2998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4" name="TextBox 4"/>
          <p:cNvSpPr txBox="1"/>
          <p:nvPr/>
        </p:nvSpPr>
        <p:spPr>
          <a:xfrm>
            <a:off x="8042111" y="8931275"/>
            <a:ext cx="4778905" cy="327025"/>
          </a:xfrm>
          <a:prstGeom prst="rect">
            <a:avLst/>
          </a:prstGeom>
        </p:spPr>
        <p:txBody>
          <a:bodyPr lIns="0" tIns="0" rIns="0" bIns="0" rtlCol="0" anchor="t">
            <a:spAutoFit/>
          </a:bodyPr>
          <a:lstStyle/>
          <a:p>
            <a:pPr algn="l">
              <a:lnSpc>
                <a:spcPts val="2600"/>
              </a:lnSpc>
            </a:pPr>
            <a:r>
              <a:rPr lang="en-US" sz="2000" i="1">
                <a:solidFill>
                  <a:srgbClr val="000000"/>
                </a:solidFill>
                <a:latin typeface="Cabin Italics"/>
                <a:ea typeface="Cabin Italics"/>
                <a:cs typeface="Cabin Italics"/>
                <a:sym typeface="Cabin Italics"/>
              </a:rPr>
              <a:t>Nguồn: Thêm nguồn tham khảo ở đây.</a:t>
            </a:r>
          </a:p>
        </p:txBody>
      </p:sp>
      <p:grpSp>
        <p:nvGrpSpPr>
          <p:cNvPr id="5" name="Group 5"/>
          <p:cNvGrpSpPr/>
          <p:nvPr/>
        </p:nvGrpSpPr>
        <p:grpSpPr>
          <a:xfrm>
            <a:off x="7010400" y="1805232"/>
            <a:ext cx="9851248" cy="5405483"/>
            <a:chOff x="-1375615" y="-1161337"/>
            <a:chExt cx="13134997" cy="7207311"/>
          </a:xfrm>
        </p:grpSpPr>
        <p:sp>
          <p:nvSpPr>
            <p:cNvPr id="6" name="TextBox 6"/>
            <p:cNvSpPr txBox="1"/>
            <p:nvPr/>
          </p:nvSpPr>
          <p:spPr>
            <a:xfrm>
              <a:off x="0" y="2513929"/>
              <a:ext cx="11759382" cy="1403350"/>
            </a:xfrm>
            <a:prstGeom prst="rect">
              <a:avLst/>
            </a:prstGeom>
          </p:spPr>
          <p:txBody>
            <a:bodyPr lIns="0" tIns="0" rIns="0" bIns="0" rtlCol="0" anchor="t">
              <a:spAutoFit/>
            </a:bodyPr>
            <a:lstStyle/>
            <a:p>
              <a:pPr marL="647700" lvl="1" indent="-323850" algn="l">
                <a:lnSpc>
                  <a:spcPts val="4200"/>
                </a:lnSpc>
                <a:buFont typeface="Arial"/>
                <a:buChar char="•"/>
              </a:pPr>
              <a:r>
                <a:rPr lang="en-US" sz="3000" dirty="0" err="1">
                  <a:solidFill>
                    <a:srgbClr val="000000"/>
                  </a:solidFill>
                  <a:latin typeface="Cabin"/>
                  <a:ea typeface="Cabin"/>
                  <a:cs typeface="Cabin"/>
                  <a:sym typeface="Cabin"/>
                </a:rPr>
                <a:t>Viết</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những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điểm</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quan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trọng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từ</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nền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tảng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của</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lĩnh</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vực</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nghiên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cứu</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trong</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nghiên</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cứu</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của</a:t>
              </a:r>
              <a:r>
                <a:rPr lang="en-US" sz="3000" dirty="0">
                  <a:solidFill>
                    <a:srgbClr val="000000"/>
                  </a:solidFill>
                  <a:latin typeface="Cabin"/>
                  <a:ea typeface="Cabin"/>
                  <a:cs typeface="Cabin"/>
                  <a:sym typeface="Cabin"/>
                </a:rPr>
                <a:t> </a:t>
              </a:r>
              <a:r>
                <a:rPr lang="en-US" sz="3000" dirty="0" err="1">
                  <a:solidFill>
                    <a:srgbClr val="000000"/>
                  </a:solidFill>
                  <a:latin typeface="Cabin"/>
                  <a:ea typeface="Cabin"/>
                  <a:cs typeface="Cabin"/>
                  <a:sym typeface="Cabin"/>
                </a:rPr>
                <a:t>bạn</a:t>
              </a:r>
              <a:r>
                <a:rPr lang="en-US" sz="3000" dirty="0">
                  <a:solidFill>
                    <a:srgbClr val="000000"/>
                  </a:solidFill>
                  <a:latin typeface="Cabin"/>
                  <a:ea typeface="Cabin"/>
                  <a:cs typeface="Cabin"/>
                  <a:sym typeface="Cabin"/>
                </a:rPr>
                <a:t>.</a:t>
              </a:r>
            </a:p>
          </p:txBody>
        </p:sp>
        <p:sp>
          <p:nvSpPr>
            <p:cNvPr id="7" name="TextBox 7"/>
            <p:cNvSpPr txBox="1"/>
            <p:nvPr/>
          </p:nvSpPr>
          <p:spPr>
            <a:xfrm>
              <a:off x="0" y="4642624"/>
              <a:ext cx="11759382" cy="140335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abin"/>
                  <a:ea typeface="Cabin"/>
                  <a:cs typeface="Cabin"/>
                  <a:sym typeface="Cabin"/>
                </a:rPr>
                <a:t>Cũng viết những điểm nổi bật từ tầm quan trọng của lĩnh vực nghiên cứu trong nghiên cứu của bạn.</a:t>
              </a:r>
            </a:p>
          </p:txBody>
        </p:sp>
        <p:sp>
          <p:nvSpPr>
            <p:cNvPr id="8" name="TextBox 8"/>
            <p:cNvSpPr txBox="1"/>
            <p:nvPr/>
          </p:nvSpPr>
          <p:spPr>
            <a:xfrm>
              <a:off x="-1375615" y="-1161337"/>
              <a:ext cx="11759382" cy="1705595"/>
            </a:xfrm>
            <a:prstGeom prst="rect">
              <a:avLst/>
            </a:prstGeom>
          </p:spPr>
          <p:txBody>
            <a:bodyPr lIns="0" tIns="0" rIns="0" bIns="0" rtlCol="0" anchor="t">
              <a:spAutoFit/>
            </a:bodyPr>
            <a:lstStyle/>
            <a:p>
              <a:pPr marL="0" lvl="0" indent="0" algn="l">
                <a:lnSpc>
                  <a:spcPts val="10800"/>
                </a:lnSpc>
                <a:spcBef>
                  <a:spcPct val="0"/>
                </a:spcBef>
              </a:pPr>
              <a:r>
                <a:rPr lang="en-US" sz="8000" b="1" dirty="0" err="1">
                  <a:solidFill>
                    <a:srgbClr val="000000"/>
                  </a:solidFill>
                  <a:latin typeface="Times New Roman" panose="02020603050405020304" pitchFamily="18" charset="0"/>
                  <a:ea typeface="Cabin Medium"/>
                  <a:cs typeface="Times New Roman" panose="02020603050405020304" pitchFamily="18" charset="0"/>
                  <a:sym typeface="Cabin Medium"/>
                </a:rPr>
                <a:t>Giới</a:t>
              </a:r>
              <a:r>
                <a:rPr lang="en-US" sz="8000" b="1" dirty="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000" b="1" dirty="0" err="1">
                  <a:solidFill>
                    <a:srgbClr val="000000"/>
                  </a:solidFill>
                  <a:latin typeface="Times New Roman" panose="02020603050405020304" pitchFamily="18" charset="0"/>
                  <a:ea typeface="Cabin Medium"/>
                  <a:cs typeface="Times New Roman" panose="02020603050405020304" pitchFamily="18" charset="0"/>
                  <a:sym typeface="Cabin Medium"/>
                </a:rPr>
                <a:t>thiệu</a:t>
              </a:r>
              <a:endParaRPr lang="en-US" sz="8000" b="1" dirty="0">
                <a:solidFill>
                  <a:srgbClr val="000000"/>
                </a:solidFill>
                <a:latin typeface="Times New Roman" panose="02020603050405020304" pitchFamily="18" charset="0"/>
                <a:ea typeface="Cabin Medium"/>
                <a:cs typeface="Times New Roman" panose="02020603050405020304" pitchFamily="18" charset="0"/>
                <a:sym typeface="Cabin Medium"/>
              </a:endParaRPr>
            </a:p>
          </p:txBody>
        </p:sp>
      </p:grpSp>
      <p:pic>
        <p:nvPicPr>
          <p:cNvPr id="9" name="Picture 8" descr="Kiếm việc làm trên Mạng tuyển dụng trực tuyến"/>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8020" y="445004"/>
            <a:ext cx="1329055" cy="1329055"/>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8412404">
            <a:off x="5808682" y="6172200"/>
            <a:ext cx="8075295" cy="8229600"/>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2"/>
            <a:stretch>
              <a:fillRect/>
            </a:stretch>
          </a:blipFill>
        </p:spPr>
        <p:txBody>
          <a:bodyPr/>
          <a:lstStyle/>
          <a:p>
            <a:endParaRPr lang="en-US"/>
          </a:p>
        </p:txBody>
      </p:sp>
      <p:sp>
        <p:nvSpPr>
          <p:cNvPr id="3" name="AutoShape 3"/>
          <p:cNvSpPr/>
          <p:nvPr/>
        </p:nvSpPr>
        <p:spPr>
          <a:xfrm rot="-5400000">
            <a:off x="5245057" y="5761699"/>
            <a:ext cx="7340687" cy="0"/>
          </a:xfrm>
          <a:prstGeom prst="line">
            <a:avLst/>
          </a:prstGeom>
          <a:ln w="9525" cap="flat">
            <a:solidFill>
              <a:srgbClr val="000000"/>
            </a:solidFill>
            <a:prstDash val="solid"/>
            <a:headEnd type="none" w="sm" len="sm"/>
            <a:tailEnd type="none" w="sm" len="sm"/>
          </a:ln>
        </p:spPr>
        <p:txBody>
          <a:bodyPr/>
          <a:lstStyle/>
          <a:p>
            <a:endParaRPr lang="en-US"/>
          </a:p>
        </p:txBody>
      </p:sp>
      <p:grpSp>
        <p:nvGrpSpPr>
          <p:cNvPr id="4" name="Group 4"/>
          <p:cNvGrpSpPr/>
          <p:nvPr/>
        </p:nvGrpSpPr>
        <p:grpSpPr>
          <a:xfrm>
            <a:off x="1379865" y="1910469"/>
            <a:ext cx="7764135" cy="4124597"/>
            <a:chOff x="0" y="-9525"/>
            <a:chExt cx="10352180" cy="5499463"/>
          </a:xfrm>
        </p:grpSpPr>
        <p:sp>
          <p:nvSpPr>
            <p:cNvPr id="5" name="TextBox 5"/>
            <p:cNvSpPr txBox="1"/>
            <p:nvPr/>
          </p:nvSpPr>
          <p:spPr>
            <a:xfrm>
              <a:off x="0" y="-9525"/>
              <a:ext cx="10352180" cy="3693319"/>
            </a:xfrm>
            <a:prstGeom prst="rect">
              <a:avLst/>
            </a:prstGeom>
          </p:spPr>
          <p:txBody>
            <a:bodyPr lIns="0" tIns="0" rIns="0" bIns="0" rtlCol="0" anchor="t">
              <a:spAutoFit/>
            </a:bodyPr>
            <a:lstStyle/>
            <a:p>
              <a:pPr algn="l">
                <a:lnSpc>
                  <a:spcPts val="10800"/>
                </a:lnSpc>
                <a:spcBef>
                  <a:spcPct val="0"/>
                </a:spcBef>
              </a:pPr>
              <a:r>
                <a:rPr lang="en-US" sz="8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Tổng</a:t>
              </a:r>
              <a:r>
                <a:rPr lang="en-US" sz="8000" b="1" dirty="0" smtClean="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quan</a:t>
              </a:r>
              <a:r>
                <a:rPr lang="en-US" sz="8000" b="1" dirty="0" smtClean="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nghiên</a:t>
              </a:r>
              <a:r>
                <a:rPr lang="en-US" sz="8000" b="1" dirty="0" smtClean="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cứu</a:t>
              </a:r>
              <a:endParaRPr lang="en-US" sz="8000" b="1" dirty="0">
                <a:solidFill>
                  <a:srgbClr val="000000"/>
                </a:solidFill>
                <a:latin typeface="Times New Roman" panose="02020603050405020304" pitchFamily="18" charset="0"/>
                <a:ea typeface="Cabin Medium"/>
                <a:cs typeface="Times New Roman" panose="02020603050405020304" pitchFamily="18" charset="0"/>
                <a:sym typeface="Cabin Medium"/>
              </a:endParaRPr>
            </a:p>
          </p:txBody>
        </p:sp>
        <p:sp>
          <p:nvSpPr>
            <p:cNvPr id="6" name="TextBox 6"/>
            <p:cNvSpPr txBox="1"/>
            <p:nvPr/>
          </p:nvSpPr>
          <p:spPr>
            <a:xfrm>
              <a:off x="0" y="4053647"/>
              <a:ext cx="10352180" cy="1436291"/>
            </a:xfrm>
            <a:prstGeom prst="rect">
              <a:avLst/>
            </a:prstGeom>
          </p:spPr>
          <p:txBody>
            <a:bodyPr lIns="0" tIns="0" rIns="0" bIns="0" rtlCol="0" anchor="t">
              <a:spAutoFit/>
            </a:bodyPr>
            <a:lstStyle/>
            <a:p>
              <a:pPr algn="l">
                <a:lnSpc>
                  <a:spcPts val="4200"/>
                </a:lnSpc>
              </a:pPr>
              <a:r>
                <a:rPr lang="en-US" sz="4400" dirty="0" err="1" smtClean="0">
                  <a:solidFill>
                    <a:srgbClr val="000000"/>
                  </a:solidFill>
                  <a:latin typeface="Times New Roman" panose="02020603050405020304" pitchFamily="18" charset="0"/>
                  <a:ea typeface="Cabin"/>
                  <a:cs typeface="Times New Roman" panose="02020603050405020304" pitchFamily="18" charset="0"/>
                  <a:sym typeface="Cabin"/>
                </a:rPr>
                <a:t>Các</a:t>
              </a:r>
              <a:r>
                <a:rPr lang="en-US" sz="4400" dirty="0" smtClean="0">
                  <a:solidFill>
                    <a:srgbClr val="000000"/>
                  </a:solidFill>
                  <a:latin typeface="Times New Roman" panose="02020603050405020304" pitchFamily="18" charset="0"/>
                  <a:ea typeface="Cabin"/>
                  <a:cs typeface="Times New Roman" panose="02020603050405020304" pitchFamily="18" charset="0"/>
                  <a:sym typeface="Cabin"/>
                </a:rPr>
                <a:t> </a:t>
              </a:r>
              <a:r>
                <a:rPr lang="en-US" sz="4400" dirty="0" err="1" smtClean="0">
                  <a:solidFill>
                    <a:srgbClr val="000000"/>
                  </a:solidFill>
                  <a:latin typeface="Times New Roman" panose="02020603050405020304" pitchFamily="18" charset="0"/>
                  <a:ea typeface="Cabin"/>
                  <a:cs typeface="Times New Roman" panose="02020603050405020304" pitchFamily="18" charset="0"/>
                  <a:sym typeface="Cabin"/>
                </a:rPr>
                <a:t>nghiên</a:t>
              </a:r>
              <a:r>
                <a:rPr lang="en-US" sz="4400" dirty="0" smtClean="0">
                  <a:solidFill>
                    <a:srgbClr val="000000"/>
                  </a:solidFill>
                  <a:latin typeface="Times New Roman" panose="02020603050405020304" pitchFamily="18" charset="0"/>
                  <a:ea typeface="Cabin"/>
                  <a:cs typeface="Times New Roman" panose="02020603050405020304" pitchFamily="18" charset="0"/>
                  <a:sym typeface="Cabin"/>
                </a:rPr>
                <a:t> </a:t>
              </a:r>
              <a:r>
                <a:rPr lang="en-US" sz="4400" dirty="0" err="1" smtClean="0">
                  <a:solidFill>
                    <a:srgbClr val="000000"/>
                  </a:solidFill>
                  <a:latin typeface="Times New Roman" panose="02020603050405020304" pitchFamily="18" charset="0"/>
                  <a:ea typeface="Cabin"/>
                  <a:cs typeface="Times New Roman" panose="02020603050405020304" pitchFamily="18" charset="0"/>
                  <a:sym typeface="Cabin"/>
                </a:rPr>
                <a:t>cứu</a:t>
              </a:r>
              <a:r>
                <a:rPr lang="en-US" sz="4400" dirty="0" smtClean="0">
                  <a:solidFill>
                    <a:srgbClr val="000000"/>
                  </a:solidFill>
                  <a:latin typeface="Times New Roman" panose="02020603050405020304" pitchFamily="18" charset="0"/>
                  <a:ea typeface="Cabin"/>
                  <a:cs typeface="Times New Roman" panose="02020603050405020304" pitchFamily="18" charset="0"/>
                  <a:sym typeface="Cabin"/>
                </a:rPr>
                <a:t> </a:t>
              </a:r>
              <a:r>
                <a:rPr lang="en-US" sz="4400" dirty="0" err="1" smtClean="0">
                  <a:solidFill>
                    <a:srgbClr val="000000"/>
                  </a:solidFill>
                  <a:latin typeface="Times New Roman" panose="02020603050405020304" pitchFamily="18" charset="0"/>
                  <a:ea typeface="Cabin"/>
                  <a:cs typeface="Times New Roman" panose="02020603050405020304" pitchFamily="18" charset="0"/>
                  <a:sym typeface="Cabin"/>
                </a:rPr>
                <a:t>liên</a:t>
              </a:r>
              <a:r>
                <a:rPr lang="en-US" sz="4400" dirty="0" smtClean="0">
                  <a:solidFill>
                    <a:srgbClr val="000000"/>
                  </a:solidFill>
                  <a:latin typeface="Times New Roman" panose="02020603050405020304" pitchFamily="18" charset="0"/>
                  <a:ea typeface="Cabin"/>
                  <a:cs typeface="Times New Roman" panose="02020603050405020304" pitchFamily="18" charset="0"/>
                  <a:sym typeface="Cabin"/>
                </a:rPr>
                <a:t> </a:t>
              </a:r>
              <a:r>
                <a:rPr lang="en-US" sz="4400" dirty="0" err="1" smtClean="0">
                  <a:solidFill>
                    <a:srgbClr val="000000"/>
                  </a:solidFill>
                  <a:latin typeface="Times New Roman" panose="02020603050405020304" pitchFamily="18" charset="0"/>
                  <a:ea typeface="Cabin"/>
                  <a:cs typeface="Times New Roman" panose="02020603050405020304" pitchFamily="18" charset="0"/>
                  <a:sym typeface="Cabin"/>
                </a:rPr>
                <a:t>quan</a:t>
              </a:r>
              <a:r>
                <a:rPr lang="en-US" sz="4400" dirty="0" smtClean="0">
                  <a:solidFill>
                    <a:srgbClr val="000000"/>
                  </a:solidFill>
                  <a:latin typeface="Times New Roman" panose="02020603050405020304" pitchFamily="18" charset="0"/>
                  <a:ea typeface="Cabin"/>
                  <a:cs typeface="Times New Roman" panose="02020603050405020304" pitchFamily="18" charset="0"/>
                  <a:sym typeface="Cabin"/>
                </a:rPr>
                <a:t> </a:t>
              </a:r>
              <a:r>
                <a:rPr lang="en-US" sz="4400" dirty="0" err="1" smtClean="0">
                  <a:solidFill>
                    <a:srgbClr val="000000"/>
                  </a:solidFill>
                  <a:latin typeface="Times New Roman" panose="02020603050405020304" pitchFamily="18" charset="0"/>
                  <a:ea typeface="Cabin"/>
                  <a:cs typeface="Times New Roman" panose="02020603050405020304" pitchFamily="18" charset="0"/>
                  <a:sym typeface="Cabin"/>
                </a:rPr>
                <a:t>trong</a:t>
              </a:r>
              <a:r>
                <a:rPr lang="en-US" sz="4400" dirty="0" smtClean="0">
                  <a:solidFill>
                    <a:srgbClr val="000000"/>
                  </a:solidFill>
                  <a:latin typeface="Times New Roman" panose="02020603050405020304" pitchFamily="18" charset="0"/>
                  <a:ea typeface="Cabin"/>
                  <a:cs typeface="Times New Roman" panose="02020603050405020304" pitchFamily="18" charset="0"/>
                  <a:sym typeface="Cabin"/>
                </a:rPr>
                <a:t> </a:t>
              </a:r>
              <a:r>
                <a:rPr lang="en-US" sz="4400" dirty="0" err="1" smtClean="0">
                  <a:solidFill>
                    <a:srgbClr val="000000"/>
                  </a:solidFill>
                  <a:latin typeface="Times New Roman" panose="02020603050405020304" pitchFamily="18" charset="0"/>
                  <a:ea typeface="Cabin"/>
                  <a:cs typeface="Times New Roman" panose="02020603050405020304" pitchFamily="18" charset="0"/>
                  <a:sym typeface="Cabin"/>
                </a:rPr>
                <a:t>quy</a:t>
              </a:r>
              <a:r>
                <a:rPr lang="en-US" sz="4400" dirty="0" smtClean="0">
                  <a:solidFill>
                    <a:srgbClr val="000000"/>
                  </a:solidFill>
                  <a:latin typeface="Times New Roman" panose="02020603050405020304" pitchFamily="18" charset="0"/>
                  <a:ea typeface="Cabin"/>
                  <a:cs typeface="Times New Roman" panose="02020603050405020304" pitchFamily="18" charset="0"/>
                  <a:sym typeface="Cabin"/>
                </a:rPr>
                <a:t> </a:t>
              </a:r>
              <a:r>
                <a:rPr lang="en-US" sz="4400" dirty="0" err="1" smtClean="0">
                  <a:solidFill>
                    <a:srgbClr val="000000"/>
                  </a:solidFill>
                  <a:latin typeface="Times New Roman" panose="02020603050405020304" pitchFamily="18" charset="0"/>
                  <a:ea typeface="Cabin"/>
                  <a:cs typeface="Times New Roman" panose="02020603050405020304" pitchFamily="18" charset="0"/>
                  <a:sym typeface="Cabin"/>
                </a:rPr>
                <a:t>hoạch</a:t>
              </a:r>
              <a:r>
                <a:rPr lang="en-US" sz="4400" dirty="0" smtClean="0">
                  <a:solidFill>
                    <a:srgbClr val="000000"/>
                  </a:solidFill>
                  <a:latin typeface="Times New Roman" panose="02020603050405020304" pitchFamily="18" charset="0"/>
                  <a:ea typeface="Cabin"/>
                  <a:cs typeface="Times New Roman" panose="02020603050405020304" pitchFamily="18" charset="0"/>
                  <a:sym typeface="Cabin"/>
                </a:rPr>
                <a:t> </a:t>
              </a:r>
              <a:r>
                <a:rPr lang="en-US" sz="4400" dirty="0" err="1" smtClean="0">
                  <a:solidFill>
                    <a:srgbClr val="000000"/>
                  </a:solidFill>
                  <a:latin typeface="Times New Roman" panose="02020603050405020304" pitchFamily="18" charset="0"/>
                  <a:ea typeface="Cabin"/>
                  <a:cs typeface="Times New Roman" panose="02020603050405020304" pitchFamily="18" charset="0"/>
                  <a:sym typeface="Cabin"/>
                </a:rPr>
                <a:t>mạng</a:t>
              </a:r>
              <a:r>
                <a:rPr lang="en-US" sz="4400" dirty="0" smtClean="0">
                  <a:solidFill>
                    <a:srgbClr val="000000"/>
                  </a:solidFill>
                  <a:latin typeface="Times New Roman" panose="02020603050405020304" pitchFamily="18" charset="0"/>
                  <a:ea typeface="Cabin"/>
                  <a:cs typeface="Times New Roman" panose="02020603050405020304" pitchFamily="18" charset="0"/>
                  <a:sym typeface="Cabin"/>
                </a:rPr>
                <a:t> RFID</a:t>
              </a:r>
              <a:endParaRPr lang="en-US" sz="4400" dirty="0">
                <a:solidFill>
                  <a:srgbClr val="000000"/>
                </a:solidFill>
                <a:latin typeface="Times New Roman" panose="02020603050405020304" pitchFamily="18" charset="0"/>
                <a:ea typeface="Cabin"/>
                <a:cs typeface="Times New Roman" panose="02020603050405020304" pitchFamily="18" charset="0"/>
                <a:sym typeface="Cabin"/>
              </a:endParaRPr>
            </a:p>
          </p:txBody>
        </p:sp>
      </p:grpSp>
      <p:pic>
        <p:nvPicPr>
          <p:cNvPr id="11" name="Picture 10" descr="Kiếm việc làm trên Mạng tuyển dụng trực tuyến"/>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8020" y="445004"/>
            <a:ext cx="1329055" cy="1329055"/>
          </a:xfrm>
          <a:prstGeom prst="rect">
            <a:avLst/>
          </a:prstGeom>
          <a:noFill/>
          <a:ln>
            <a:noFill/>
          </a:ln>
        </p:spPr>
      </p:pic>
      <p:sp>
        <p:nvSpPr>
          <p:cNvPr id="12" name="TextBox 11"/>
          <p:cNvSpPr txBox="1"/>
          <p:nvPr/>
        </p:nvSpPr>
        <p:spPr>
          <a:xfrm>
            <a:off x="9910386" y="2418300"/>
            <a:ext cx="7620000" cy="1754326"/>
          </a:xfrm>
          <a:prstGeom prst="rect">
            <a:avLst/>
          </a:prstGeom>
          <a:noFill/>
        </p:spPr>
        <p:txBody>
          <a:bodyPr wrap="square" rtlCol="0">
            <a:spAutoFit/>
          </a:bodyPr>
          <a:lstStyle/>
          <a:p>
            <a:r>
              <a:rPr lang="vi-VN" sz="3600" b="1" dirty="0">
                <a:latin typeface="+mj-lt"/>
              </a:rPr>
              <a:t>Giampaolo et al.</a:t>
            </a:r>
            <a:r>
              <a:rPr lang="vi-VN" sz="3600" dirty="0">
                <a:latin typeface="+mj-lt"/>
              </a:rPr>
              <a:t>: Phân tích ràng buộc về công suất/tần số UHF, mô hình hóa không gian 2D và 3D.</a:t>
            </a:r>
          </a:p>
        </p:txBody>
      </p:sp>
      <p:sp>
        <p:nvSpPr>
          <p:cNvPr id="13" name="TextBox 12"/>
          <p:cNvSpPr txBox="1"/>
          <p:nvPr/>
        </p:nvSpPr>
        <p:spPr>
          <a:xfrm>
            <a:off x="9817020" y="4172626"/>
            <a:ext cx="7620000" cy="1754326"/>
          </a:xfrm>
          <a:prstGeom prst="rect">
            <a:avLst/>
          </a:prstGeom>
          <a:noFill/>
        </p:spPr>
        <p:txBody>
          <a:bodyPr wrap="square" rtlCol="0">
            <a:spAutoFit/>
          </a:bodyPr>
          <a:lstStyle/>
          <a:p>
            <a:r>
              <a:rPr lang="vi-VN" sz="3600" b="1" dirty="0">
                <a:latin typeface="+mj-lt"/>
              </a:rPr>
              <a:t>Chen et al.</a:t>
            </a:r>
            <a:r>
              <a:rPr lang="vi-VN" sz="3600" dirty="0">
                <a:latin typeface="+mj-lt"/>
              </a:rPr>
              <a:t>: Kết hợp thuật toán tiến hóa và PSO; khó khăn trong tối ưu hóa đa mục tiêu khi số lượng đầu đọc cố định.</a:t>
            </a:r>
          </a:p>
        </p:txBody>
      </p:sp>
      <p:sp>
        <p:nvSpPr>
          <p:cNvPr id="14" name="TextBox 13"/>
          <p:cNvSpPr txBox="1"/>
          <p:nvPr/>
        </p:nvSpPr>
        <p:spPr>
          <a:xfrm>
            <a:off x="9822882" y="5926952"/>
            <a:ext cx="7620000" cy="1754326"/>
          </a:xfrm>
          <a:prstGeom prst="rect">
            <a:avLst/>
          </a:prstGeom>
          <a:noFill/>
        </p:spPr>
        <p:txBody>
          <a:bodyPr wrap="square" rtlCol="0">
            <a:spAutoFit/>
          </a:bodyPr>
          <a:lstStyle/>
          <a:p>
            <a:r>
              <a:rPr lang="vi-VN" sz="3600" b="1" dirty="0">
                <a:latin typeface="+mj-lt"/>
              </a:rPr>
              <a:t>Gong et al.</a:t>
            </a:r>
            <a:r>
              <a:rPr lang="vi-VN" sz="3600" dirty="0">
                <a:latin typeface="+mj-lt"/>
              </a:rPr>
              <a:t>: Thiết kế loại bỏ đầu đọc tạm thời, giảm chi phí nhưng vẫn đạt độ phủ yêu cầu.</a:t>
            </a:r>
          </a:p>
        </p:txBody>
      </p:sp>
      <p:sp>
        <p:nvSpPr>
          <p:cNvPr id="15" name="TextBox 14"/>
          <p:cNvSpPr txBox="1"/>
          <p:nvPr/>
        </p:nvSpPr>
        <p:spPr>
          <a:xfrm>
            <a:off x="9783940" y="7681278"/>
            <a:ext cx="7620000" cy="1200329"/>
          </a:xfrm>
          <a:prstGeom prst="rect">
            <a:avLst/>
          </a:prstGeom>
          <a:noFill/>
        </p:spPr>
        <p:txBody>
          <a:bodyPr wrap="square" rtlCol="0">
            <a:spAutoFit/>
          </a:bodyPr>
          <a:lstStyle/>
          <a:p>
            <a:r>
              <a:rPr lang="vi-VN" sz="3600" b="1" dirty="0">
                <a:latin typeface="+mj-lt"/>
              </a:rPr>
              <a:t>Dong et al.</a:t>
            </a:r>
            <a:r>
              <a:rPr lang="vi-VN" sz="3600" dirty="0">
                <a:latin typeface="+mj-lt"/>
              </a:rPr>
              <a:t>: Phân phối đều tải của đầu đọc, tránh quá tải, cải thiện hiệu suất.</a:t>
            </a:r>
          </a:p>
        </p:txBody>
      </p:sp>
      <p:sp>
        <p:nvSpPr>
          <p:cNvPr id="16" name="TextBox 15"/>
          <p:cNvSpPr txBox="1"/>
          <p:nvPr/>
        </p:nvSpPr>
        <p:spPr>
          <a:xfrm>
            <a:off x="1221289" y="6456282"/>
            <a:ext cx="7620000" cy="2554545"/>
          </a:xfrm>
          <a:prstGeom prst="rect">
            <a:avLst/>
          </a:prstGeom>
          <a:noFill/>
        </p:spPr>
        <p:txBody>
          <a:bodyPr wrap="square" rtlCol="0">
            <a:spAutoFit/>
          </a:bodyPr>
          <a:lstStyle/>
          <a:p>
            <a:r>
              <a:rPr lang="en-US" sz="4000" b="1" dirty="0" err="1" smtClean="0">
                <a:latin typeface="Times New Roman" panose="02020603050405020304" pitchFamily="18" charset="0"/>
                <a:cs typeface="Times New Roman" panose="02020603050405020304" pitchFamily="18" charset="0"/>
              </a:rPr>
              <a:t>Kết</a:t>
            </a:r>
            <a:r>
              <a:rPr lang="en-US" sz="4000" b="1" dirty="0" smtClean="0">
                <a:latin typeface="Times New Roman" panose="02020603050405020304" pitchFamily="18" charset="0"/>
                <a:cs typeface="Times New Roman" panose="02020603050405020304" pitchFamily="18" charset="0"/>
              </a:rPr>
              <a:t> </a:t>
            </a:r>
            <a:r>
              <a:rPr lang="en-US" sz="4000" b="1" dirty="0" err="1" smtClean="0">
                <a:latin typeface="Times New Roman" panose="02020603050405020304" pitchFamily="18" charset="0"/>
                <a:cs typeface="Times New Roman" panose="02020603050405020304" pitchFamily="18" charset="0"/>
              </a:rPr>
              <a:t>luận</a:t>
            </a:r>
            <a:r>
              <a:rPr lang="en-US" sz="4000" b="1" dirty="0">
                <a:latin typeface="Times New Roman" panose="02020603050405020304" pitchFamily="18" charset="0"/>
                <a:cs typeface="Times New Roman" panose="02020603050405020304" pitchFamily="18" charset="0"/>
              </a:rPr>
              <a:t>:</a:t>
            </a:r>
            <a:r>
              <a:rPr lang="en-US" sz="4000" b="1" dirty="0" smtClean="0">
                <a:latin typeface="Times New Roman" panose="02020603050405020304" pitchFamily="18" charset="0"/>
                <a:cs typeface="Times New Roman" panose="02020603050405020304" pitchFamily="18" charset="0"/>
              </a:rPr>
              <a:t> </a:t>
            </a:r>
            <a:r>
              <a:rPr lang="vi-VN" sz="4000" dirty="0">
                <a:latin typeface="Times New Roman" panose="02020603050405020304" pitchFamily="18" charset="0"/>
                <a:cs typeface="Times New Roman" panose="02020603050405020304" pitchFamily="18" charset="0"/>
              </a:rPr>
              <a:t>PSO có lợi thế vượt trội trong quy hoạch mạng RFID, được ứng dụng rộng rãi, đặc biệt trong quản lý thiết bị y tế và giám sát.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3099003"/>
          </a:xfrm>
          <a:custGeom>
            <a:avLst/>
            <a:gdLst/>
            <a:ahLst/>
            <a:cxnLst/>
            <a:rect l="l" t="t" r="r" b="b"/>
            <a:pathLst>
              <a:path w="18288000" h="3099003">
                <a:moveTo>
                  <a:pt x="0" y="0"/>
                </a:moveTo>
                <a:lnTo>
                  <a:pt x="18288000" y="0"/>
                </a:lnTo>
                <a:lnTo>
                  <a:pt x="18288000" y="3099003"/>
                </a:lnTo>
                <a:lnTo>
                  <a:pt x="0" y="3099003"/>
                </a:lnTo>
                <a:lnTo>
                  <a:pt x="0" y="0"/>
                </a:lnTo>
                <a:close/>
              </a:path>
            </a:pathLst>
          </a:custGeom>
          <a:blipFill>
            <a:blip r:embed="rId2"/>
            <a:stretch>
              <a:fillRect t="-451935" b="-333806"/>
            </a:stretch>
          </a:blipFill>
        </p:spPr>
        <p:txBody>
          <a:bodyPr/>
          <a:lstStyle/>
          <a:p>
            <a:endParaRPr lang="en-US"/>
          </a:p>
        </p:txBody>
      </p:sp>
      <p:grpSp>
        <p:nvGrpSpPr>
          <p:cNvPr id="3" name="Group 3"/>
          <p:cNvGrpSpPr/>
          <p:nvPr/>
        </p:nvGrpSpPr>
        <p:grpSpPr>
          <a:xfrm>
            <a:off x="1276899" y="4447983"/>
            <a:ext cx="7280151" cy="2733999"/>
            <a:chOff x="0" y="0"/>
            <a:chExt cx="9706868" cy="3645333"/>
          </a:xfrm>
        </p:grpSpPr>
        <p:sp>
          <p:nvSpPr>
            <p:cNvPr id="4" name="TextBox 4"/>
            <p:cNvSpPr txBox="1"/>
            <p:nvPr/>
          </p:nvSpPr>
          <p:spPr>
            <a:xfrm>
              <a:off x="0" y="-95250"/>
              <a:ext cx="9706868" cy="2820162"/>
            </a:xfrm>
            <a:prstGeom prst="rect">
              <a:avLst/>
            </a:prstGeom>
          </p:spPr>
          <p:txBody>
            <a:bodyPr lIns="0" tIns="0" rIns="0" bIns="0" rtlCol="0" anchor="t">
              <a:spAutoFit/>
            </a:bodyPr>
            <a:lstStyle/>
            <a:p>
              <a:pPr algn="l">
                <a:lnSpc>
                  <a:spcPts val="8567"/>
                </a:lnSpc>
              </a:pPr>
              <a:r>
                <a:rPr lang="en-US" sz="6299" b="1">
                  <a:solidFill>
                    <a:srgbClr val="000000"/>
                  </a:solidFill>
                  <a:latin typeface="Cabin Medium"/>
                  <a:ea typeface="Cabin Medium"/>
                  <a:cs typeface="Cabin Medium"/>
                  <a:sym typeface="Cabin Medium"/>
                </a:rPr>
                <a:t>Tổng quan Cơ sở</a:t>
              </a:r>
            </a:p>
            <a:p>
              <a:pPr algn="l">
                <a:lnSpc>
                  <a:spcPts val="8567"/>
                </a:lnSpc>
              </a:pPr>
              <a:r>
                <a:rPr lang="en-US" sz="6299" b="1">
                  <a:solidFill>
                    <a:srgbClr val="000000"/>
                  </a:solidFill>
                  <a:latin typeface="Cabin Medium"/>
                  <a:ea typeface="Cabin Medium"/>
                  <a:cs typeface="Cabin Medium"/>
                  <a:sym typeface="Cabin Medium"/>
                </a:rPr>
                <a:t>Lý thuyết Liên quan</a:t>
              </a:r>
            </a:p>
          </p:txBody>
        </p:sp>
        <p:sp>
          <p:nvSpPr>
            <p:cNvPr id="5" name="TextBox 5"/>
            <p:cNvSpPr txBox="1"/>
            <p:nvPr/>
          </p:nvSpPr>
          <p:spPr>
            <a:xfrm>
              <a:off x="0" y="3205066"/>
              <a:ext cx="4315102" cy="440267"/>
            </a:xfrm>
            <a:prstGeom prst="rect">
              <a:avLst/>
            </a:prstGeom>
          </p:spPr>
          <p:txBody>
            <a:bodyPr lIns="0" tIns="0" rIns="0" bIns="0" rtlCol="0" anchor="t">
              <a:spAutoFit/>
            </a:bodyPr>
            <a:lstStyle/>
            <a:p>
              <a:pPr algn="l">
                <a:lnSpc>
                  <a:spcPts val="2762"/>
                </a:lnSpc>
              </a:pPr>
              <a:r>
                <a:rPr lang="en-US" sz="2124" u="sng">
                  <a:solidFill>
                    <a:srgbClr val="000000"/>
                  </a:solidFill>
                  <a:latin typeface="Cabin"/>
                  <a:ea typeface="Cabin"/>
                  <a:cs typeface="Cabin"/>
                  <a:sym typeface="Cabin"/>
                  <a:hlinkClick r:id="rId3" action="ppaction://hlinksldjump"/>
                </a:rPr>
                <a:t>Quay lại Trang Tổng quan</a:t>
              </a:r>
            </a:p>
          </p:txBody>
        </p:sp>
      </p:grpSp>
      <p:sp>
        <p:nvSpPr>
          <p:cNvPr id="6" name="TextBox 6"/>
          <p:cNvSpPr txBox="1"/>
          <p:nvPr/>
        </p:nvSpPr>
        <p:spPr>
          <a:xfrm>
            <a:off x="1276899" y="8610995"/>
            <a:ext cx="4778905" cy="327025"/>
          </a:xfrm>
          <a:prstGeom prst="rect">
            <a:avLst/>
          </a:prstGeom>
        </p:spPr>
        <p:txBody>
          <a:bodyPr lIns="0" tIns="0" rIns="0" bIns="0" rtlCol="0" anchor="t">
            <a:spAutoFit/>
          </a:bodyPr>
          <a:lstStyle/>
          <a:p>
            <a:pPr algn="l">
              <a:lnSpc>
                <a:spcPts val="2600"/>
              </a:lnSpc>
            </a:pPr>
            <a:r>
              <a:rPr lang="en-US" sz="2000" i="1">
                <a:solidFill>
                  <a:srgbClr val="000000"/>
                </a:solidFill>
                <a:latin typeface="Cabin Italics"/>
                <a:ea typeface="Cabin Italics"/>
                <a:cs typeface="Cabin Italics"/>
                <a:sym typeface="Cabin Italics"/>
              </a:rPr>
              <a:t>Nguồn: Thêm nguồn tham khảo ở đây.</a:t>
            </a:r>
          </a:p>
        </p:txBody>
      </p:sp>
      <p:grpSp>
        <p:nvGrpSpPr>
          <p:cNvPr id="7" name="Group 7"/>
          <p:cNvGrpSpPr/>
          <p:nvPr/>
        </p:nvGrpSpPr>
        <p:grpSpPr>
          <a:xfrm>
            <a:off x="10408204" y="4447983"/>
            <a:ext cx="6602898" cy="1644913"/>
            <a:chOff x="0" y="0"/>
            <a:chExt cx="8803863" cy="2193217"/>
          </a:xfrm>
        </p:grpSpPr>
        <p:sp>
          <p:nvSpPr>
            <p:cNvPr id="8" name="TextBox 8"/>
            <p:cNvSpPr txBox="1"/>
            <p:nvPr/>
          </p:nvSpPr>
          <p:spPr>
            <a:xfrm>
              <a:off x="0" y="-38100"/>
              <a:ext cx="8803863" cy="1308100"/>
            </a:xfrm>
            <a:prstGeom prst="rect">
              <a:avLst/>
            </a:prstGeom>
          </p:spPr>
          <p:txBody>
            <a:bodyPr lIns="0" tIns="0" rIns="0" bIns="0" rtlCol="0" anchor="t">
              <a:spAutoFit/>
            </a:bodyPr>
            <a:lstStyle/>
            <a:p>
              <a:pPr marL="0" lvl="0" indent="0" algn="l">
                <a:lnSpc>
                  <a:spcPts val="3900"/>
                </a:lnSpc>
              </a:pPr>
              <a:r>
                <a:rPr lang="en-US" sz="3000" b="1">
                  <a:solidFill>
                    <a:srgbClr val="000000"/>
                  </a:solidFill>
                  <a:latin typeface="Cabin Medium"/>
                  <a:ea typeface="Cabin Medium"/>
                  <a:cs typeface="Cabin Medium"/>
                  <a:sym typeface="Cabin Medium"/>
                </a:rPr>
                <a:t>Viết các phát hiện hoặc ý tưởng</a:t>
              </a:r>
            </a:p>
            <a:p>
              <a:pPr marL="0" lvl="0" indent="0" algn="l">
                <a:lnSpc>
                  <a:spcPts val="3900"/>
                </a:lnSpc>
              </a:pPr>
              <a:r>
                <a:rPr lang="en-US" sz="3000" b="1">
                  <a:solidFill>
                    <a:srgbClr val="000000"/>
                  </a:solidFill>
                  <a:latin typeface="Cabin Medium"/>
                  <a:ea typeface="Cabin Medium"/>
                  <a:cs typeface="Cabin Medium"/>
                  <a:sym typeface="Cabin Medium"/>
                </a:rPr>
                <a:t>nổi bật từ cơ sở lý thuyết hiện có.</a:t>
              </a:r>
            </a:p>
          </p:txBody>
        </p:sp>
        <p:sp>
          <p:nvSpPr>
            <p:cNvPr id="9" name="TextBox 9"/>
            <p:cNvSpPr txBox="1"/>
            <p:nvPr/>
          </p:nvSpPr>
          <p:spPr>
            <a:xfrm>
              <a:off x="0" y="1655584"/>
              <a:ext cx="8803863" cy="535517"/>
            </a:xfrm>
            <a:prstGeom prst="rect">
              <a:avLst/>
            </a:prstGeom>
          </p:spPr>
          <p:txBody>
            <a:bodyPr lIns="0" tIns="0" rIns="0" bIns="0" rtlCol="0" anchor="t">
              <a:spAutoFit/>
            </a:bodyPr>
            <a:lstStyle/>
            <a:p>
              <a:pPr marL="523557" lvl="1" indent="-261778" algn="l">
                <a:lnSpc>
                  <a:spcPts val="3394"/>
                </a:lnSpc>
                <a:buFont typeface="Arial"/>
                <a:buChar char="•"/>
              </a:pPr>
              <a:r>
                <a:rPr lang="en-US" sz="2424">
                  <a:solidFill>
                    <a:srgbClr val="000000"/>
                  </a:solidFill>
                  <a:latin typeface="Cabin"/>
                  <a:ea typeface="Cabin"/>
                  <a:cs typeface="Cabin"/>
                  <a:sym typeface="Cabin"/>
                </a:rPr>
                <a:t>Giải thích ngắn về phát hiện hoặc ý tưởng.</a:t>
              </a:r>
            </a:p>
          </p:txBody>
        </p:sp>
      </p:grpSp>
      <p:grpSp>
        <p:nvGrpSpPr>
          <p:cNvPr id="10" name="Group 10"/>
          <p:cNvGrpSpPr/>
          <p:nvPr/>
        </p:nvGrpSpPr>
        <p:grpSpPr>
          <a:xfrm>
            <a:off x="10408204" y="6994657"/>
            <a:ext cx="6602898" cy="1644913"/>
            <a:chOff x="0" y="0"/>
            <a:chExt cx="8803863" cy="2193217"/>
          </a:xfrm>
        </p:grpSpPr>
        <p:sp>
          <p:nvSpPr>
            <p:cNvPr id="11" name="TextBox 11"/>
            <p:cNvSpPr txBox="1"/>
            <p:nvPr/>
          </p:nvSpPr>
          <p:spPr>
            <a:xfrm>
              <a:off x="0" y="-38100"/>
              <a:ext cx="8803863" cy="1308100"/>
            </a:xfrm>
            <a:prstGeom prst="rect">
              <a:avLst/>
            </a:prstGeom>
          </p:spPr>
          <p:txBody>
            <a:bodyPr lIns="0" tIns="0" rIns="0" bIns="0" rtlCol="0" anchor="t">
              <a:spAutoFit/>
            </a:bodyPr>
            <a:lstStyle/>
            <a:p>
              <a:pPr marL="0" lvl="0" indent="0" algn="l">
                <a:lnSpc>
                  <a:spcPts val="3900"/>
                </a:lnSpc>
              </a:pPr>
              <a:r>
                <a:rPr lang="en-US" sz="3000" b="1">
                  <a:solidFill>
                    <a:srgbClr val="000000"/>
                  </a:solidFill>
                  <a:latin typeface="Cabin Medium"/>
                  <a:ea typeface="Cabin Medium"/>
                  <a:cs typeface="Cabin Medium"/>
                  <a:sym typeface="Cabin Medium"/>
                </a:rPr>
                <a:t>Viết các phát hiện hoặc ý tưởng</a:t>
              </a:r>
            </a:p>
            <a:p>
              <a:pPr marL="0" lvl="0" indent="0" algn="l">
                <a:lnSpc>
                  <a:spcPts val="3900"/>
                </a:lnSpc>
              </a:pPr>
              <a:r>
                <a:rPr lang="en-US" sz="3000" b="1">
                  <a:solidFill>
                    <a:srgbClr val="000000"/>
                  </a:solidFill>
                  <a:latin typeface="Cabin Medium"/>
                  <a:ea typeface="Cabin Medium"/>
                  <a:cs typeface="Cabin Medium"/>
                  <a:sym typeface="Cabin Medium"/>
                </a:rPr>
                <a:t>nổi bật từ cơ sở lý thuyết hiện có.</a:t>
              </a:r>
            </a:p>
          </p:txBody>
        </p:sp>
        <p:sp>
          <p:nvSpPr>
            <p:cNvPr id="12" name="TextBox 12"/>
            <p:cNvSpPr txBox="1"/>
            <p:nvPr/>
          </p:nvSpPr>
          <p:spPr>
            <a:xfrm>
              <a:off x="0" y="1655584"/>
              <a:ext cx="8803863" cy="535517"/>
            </a:xfrm>
            <a:prstGeom prst="rect">
              <a:avLst/>
            </a:prstGeom>
          </p:spPr>
          <p:txBody>
            <a:bodyPr lIns="0" tIns="0" rIns="0" bIns="0" rtlCol="0" anchor="t">
              <a:spAutoFit/>
            </a:bodyPr>
            <a:lstStyle/>
            <a:p>
              <a:pPr marL="523557" lvl="1" indent="-261778" algn="l">
                <a:lnSpc>
                  <a:spcPts val="3394"/>
                </a:lnSpc>
                <a:buFont typeface="Arial"/>
                <a:buChar char="•"/>
              </a:pPr>
              <a:r>
                <a:rPr lang="en-US" sz="2424">
                  <a:solidFill>
                    <a:srgbClr val="000000"/>
                  </a:solidFill>
                  <a:latin typeface="Cabin"/>
                  <a:ea typeface="Cabin"/>
                  <a:cs typeface="Cabin"/>
                  <a:sym typeface="Cabin"/>
                </a:rPr>
                <a:t>Giải thích ngắn về phát hiện hoặc ý tưởng.</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2" name="Group 2"/>
          <p:cNvGrpSpPr/>
          <p:nvPr/>
        </p:nvGrpSpPr>
        <p:grpSpPr>
          <a:xfrm>
            <a:off x="1028697" y="3217788"/>
            <a:ext cx="5050491" cy="3950620"/>
            <a:chOff x="0" y="0"/>
            <a:chExt cx="1145014" cy="895659"/>
          </a:xfrm>
        </p:grpSpPr>
        <p:sp>
          <p:nvSpPr>
            <p:cNvPr id="3" name="Freeform 3"/>
            <p:cNvSpPr/>
            <p:nvPr/>
          </p:nvSpPr>
          <p:spPr>
            <a:xfrm>
              <a:off x="0" y="0"/>
              <a:ext cx="1145014" cy="895659"/>
            </a:xfrm>
            <a:custGeom>
              <a:avLst/>
              <a:gdLst/>
              <a:ahLst/>
              <a:cxnLst/>
              <a:rect l="l" t="t" r="r" b="b"/>
              <a:pathLst>
                <a:path w="1145014" h="895659">
                  <a:moveTo>
                    <a:pt x="984994" y="0"/>
                  </a:moveTo>
                  <a:lnTo>
                    <a:pt x="160020" y="0"/>
                  </a:lnTo>
                  <a:lnTo>
                    <a:pt x="0" y="160020"/>
                  </a:lnTo>
                  <a:lnTo>
                    <a:pt x="0" y="735639"/>
                  </a:lnTo>
                  <a:lnTo>
                    <a:pt x="160020" y="895659"/>
                  </a:lnTo>
                  <a:lnTo>
                    <a:pt x="984994" y="895659"/>
                  </a:lnTo>
                  <a:lnTo>
                    <a:pt x="1145014" y="735639"/>
                  </a:lnTo>
                  <a:lnTo>
                    <a:pt x="1145014" y="160020"/>
                  </a:lnTo>
                  <a:lnTo>
                    <a:pt x="984994" y="0"/>
                  </a:lnTo>
                  <a:close/>
                </a:path>
              </a:pathLst>
            </a:custGeom>
            <a:solidFill>
              <a:srgbClr val="F6956A"/>
            </a:solidFill>
          </p:spPr>
          <p:txBody>
            <a:bodyPr/>
            <a:lstStyle/>
            <a:p>
              <a:endParaRPr lang="en-US"/>
            </a:p>
          </p:txBody>
        </p:sp>
        <p:sp>
          <p:nvSpPr>
            <p:cNvPr id="4" name="TextBox 4"/>
            <p:cNvSpPr txBox="1"/>
            <p:nvPr/>
          </p:nvSpPr>
          <p:spPr>
            <a:xfrm>
              <a:off x="63500" y="34925"/>
              <a:ext cx="1018014" cy="797234"/>
            </a:xfrm>
            <a:prstGeom prst="rect">
              <a:avLst/>
            </a:prstGeom>
          </p:spPr>
          <p:txBody>
            <a:bodyPr lIns="50800" tIns="50800" rIns="50800" bIns="50800" rtlCol="0" anchor="ctr"/>
            <a:lstStyle/>
            <a:p>
              <a:pPr algn="l">
                <a:lnSpc>
                  <a:spcPts val="2600"/>
                </a:lnSpc>
              </a:pPr>
              <a:r>
                <a:rPr lang="en-US" sz="2000">
                  <a:solidFill>
                    <a:srgbClr val="000000"/>
                  </a:solidFill>
                  <a:latin typeface="Cabin"/>
                  <a:ea typeface="Cabin"/>
                  <a:cs typeface="Cabin"/>
                  <a:sym typeface="Cabin"/>
                </a:rPr>
                <a:t>Lý thuyết /</a:t>
              </a:r>
            </a:p>
            <a:p>
              <a:pPr algn="l">
                <a:lnSpc>
                  <a:spcPts val="2600"/>
                </a:lnSpc>
              </a:pPr>
              <a:r>
                <a:rPr lang="en-US" sz="2000">
                  <a:solidFill>
                    <a:srgbClr val="000000"/>
                  </a:solidFill>
                  <a:latin typeface="Cabin"/>
                  <a:ea typeface="Cabin"/>
                  <a:cs typeface="Cabin"/>
                  <a:sym typeface="Cabin"/>
                </a:rPr>
                <a:t>Khái niệm</a:t>
              </a:r>
            </a:p>
          </p:txBody>
        </p:sp>
      </p:grpSp>
      <p:grpSp>
        <p:nvGrpSpPr>
          <p:cNvPr id="5" name="Group 5"/>
          <p:cNvGrpSpPr/>
          <p:nvPr/>
        </p:nvGrpSpPr>
        <p:grpSpPr>
          <a:xfrm>
            <a:off x="4682390" y="3217788"/>
            <a:ext cx="5030833" cy="3950620"/>
            <a:chOff x="0" y="0"/>
            <a:chExt cx="1140557" cy="895659"/>
          </a:xfrm>
        </p:grpSpPr>
        <p:sp>
          <p:nvSpPr>
            <p:cNvPr id="6" name="Freeform 6"/>
            <p:cNvSpPr/>
            <p:nvPr/>
          </p:nvSpPr>
          <p:spPr>
            <a:xfrm>
              <a:off x="0" y="0"/>
              <a:ext cx="1140557" cy="895659"/>
            </a:xfrm>
            <a:custGeom>
              <a:avLst/>
              <a:gdLst/>
              <a:ahLst/>
              <a:cxnLst/>
              <a:rect l="l" t="t" r="r" b="b"/>
              <a:pathLst>
                <a:path w="1140557" h="895659">
                  <a:moveTo>
                    <a:pt x="980537" y="0"/>
                  </a:moveTo>
                  <a:lnTo>
                    <a:pt x="160020" y="0"/>
                  </a:lnTo>
                  <a:lnTo>
                    <a:pt x="0" y="160020"/>
                  </a:lnTo>
                  <a:lnTo>
                    <a:pt x="0" y="735639"/>
                  </a:lnTo>
                  <a:lnTo>
                    <a:pt x="160020" y="895659"/>
                  </a:lnTo>
                  <a:lnTo>
                    <a:pt x="980537" y="895659"/>
                  </a:lnTo>
                  <a:lnTo>
                    <a:pt x="1140557" y="735639"/>
                  </a:lnTo>
                  <a:lnTo>
                    <a:pt x="1140557" y="160020"/>
                  </a:lnTo>
                  <a:lnTo>
                    <a:pt x="980537" y="0"/>
                  </a:lnTo>
                  <a:close/>
                </a:path>
              </a:pathLst>
            </a:custGeom>
            <a:solidFill>
              <a:srgbClr val="E0D2EF"/>
            </a:solidFill>
          </p:spPr>
          <p:txBody>
            <a:bodyPr/>
            <a:lstStyle/>
            <a:p>
              <a:endParaRPr lang="en-US"/>
            </a:p>
          </p:txBody>
        </p:sp>
        <p:sp>
          <p:nvSpPr>
            <p:cNvPr id="7" name="TextBox 7"/>
            <p:cNvSpPr txBox="1"/>
            <p:nvPr/>
          </p:nvSpPr>
          <p:spPr>
            <a:xfrm>
              <a:off x="63500" y="34925"/>
              <a:ext cx="1013557" cy="797234"/>
            </a:xfrm>
            <a:prstGeom prst="rect">
              <a:avLst/>
            </a:prstGeom>
          </p:spPr>
          <p:txBody>
            <a:bodyPr lIns="50800" tIns="50800" rIns="50800" bIns="50800" rtlCol="0" anchor="ctr"/>
            <a:lstStyle/>
            <a:p>
              <a:pPr algn="r">
                <a:lnSpc>
                  <a:spcPts val="2600"/>
                </a:lnSpc>
              </a:pPr>
              <a:r>
                <a:rPr lang="en-US" sz="2000">
                  <a:solidFill>
                    <a:srgbClr val="000000"/>
                  </a:solidFill>
                  <a:latin typeface="Cabin"/>
                  <a:ea typeface="Cabin"/>
                  <a:cs typeface="Cabin"/>
                  <a:sym typeface="Cabin"/>
                </a:rPr>
                <a:t>Lý thuyết /</a:t>
              </a:r>
            </a:p>
            <a:p>
              <a:pPr algn="r">
                <a:lnSpc>
                  <a:spcPts val="2600"/>
                </a:lnSpc>
              </a:pPr>
              <a:r>
                <a:rPr lang="en-US" sz="2000">
                  <a:solidFill>
                    <a:srgbClr val="000000"/>
                  </a:solidFill>
                  <a:latin typeface="Cabin"/>
                  <a:ea typeface="Cabin"/>
                  <a:cs typeface="Cabin"/>
                  <a:sym typeface="Cabin"/>
                </a:rPr>
                <a:t>Khái niệm</a:t>
              </a:r>
            </a:p>
          </p:txBody>
        </p:sp>
      </p:grpSp>
      <p:grpSp>
        <p:nvGrpSpPr>
          <p:cNvPr id="8" name="Group 8"/>
          <p:cNvGrpSpPr/>
          <p:nvPr/>
        </p:nvGrpSpPr>
        <p:grpSpPr>
          <a:xfrm>
            <a:off x="3532692" y="3213025"/>
            <a:ext cx="3696195" cy="3960145"/>
            <a:chOff x="0" y="0"/>
            <a:chExt cx="812800" cy="870843"/>
          </a:xfrm>
        </p:grpSpPr>
        <p:sp>
          <p:nvSpPr>
            <p:cNvPr id="9" name="Freeform 9"/>
            <p:cNvSpPr/>
            <p:nvPr/>
          </p:nvSpPr>
          <p:spPr>
            <a:xfrm>
              <a:off x="0" y="0"/>
              <a:ext cx="812800" cy="870843"/>
            </a:xfrm>
            <a:custGeom>
              <a:avLst/>
              <a:gdLst/>
              <a:ahLst/>
              <a:cxnLst/>
              <a:rect l="l" t="t" r="r" b="b"/>
              <a:pathLst>
                <a:path w="812800" h="870843">
                  <a:moveTo>
                    <a:pt x="574675" y="0"/>
                  </a:moveTo>
                  <a:lnTo>
                    <a:pt x="812800" y="238125"/>
                  </a:lnTo>
                  <a:lnTo>
                    <a:pt x="812800" y="632718"/>
                  </a:lnTo>
                  <a:lnTo>
                    <a:pt x="574675" y="870843"/>
                  </a:lnTo>
                  <a:lnTo>
                    <a:pt x="238125" y="870843"/>
                  </a:lnTo>
                  <a:lnTo>
                    <a:pt x="0" y="632718"/>
                  </a:lnTo>
                  <a:lnTo>
                    <a:pt x="0" y="238125"/>
                  </a:lnTo>
                  <a:lnTo>
                    <a:pt x="238125" y="0"/>
                  </a:lnTo>
                  <a:lnTo>
                    <a:pt x="574675" y="0"/>
                  </a:lnTo>
                  <a:close/>
                </a:path>
              </a:pathLst>
            </a:custGeom>
            <a:solidFill>
              <a:srgbClr val="FEFBF5"/>
            </a:solidFill>
          </p:spPr>
          <p:txBody>
            <a:bodyPr/>
            <a:lstStyle/>
            <a:p>
              <a:endParaRPr lang="en-US"/>
            </a:p>
          </p:txBody>
        </p:sp>
        <p:sp>
          <p:nvSpPr>
            <p:cNvPr id="10" name="TextBox 10"/>
            <p:cNvSpPr txBox="1"/>
            <p:nvPr/>
          </p:nvSpPr>
          <p:spPr>
            <a:xfrm>
              <a:off x="63500" y="34925"/>
              <a:ext cx="685800" cy="772418"/>
            </a:xfrm>
            <a:prstGeom prst="rect">
              <a:avLst/>
            </a:prstGeom>
          </p:spPr>
          <p:txBody>
            <a:bodyPr lIns="50800" tIns="50800" rIns="50800" bIns="50800" rtlCol="0" anchor="ctr"/>
            <a:lstStyle/>
            <a:p>
              <a:pPr marL="431801" lvl="1" indent="-215900" algn="ctr">
                <a:lnSpc>
                  <a:spcPts val="2600"/>
                </a:lnSpc>
                <a:buFont typeface="Arial"/>
                <a:buChar char="•"/>
              </a:pPr>
              <a:r>
                <a:rPr lang="en-US" sz="2000">
                  <a:solidFill>
                    <a:srgbClr val="000000"/>
                  </a:solidFill>
                  <a:latin typeface="Cabin"/>
                  <a:ea typeface="Cabin"/>
                  <a:cs typeface="Cabin"/>
                  <a:sym typeface="Cabin"/>
                </a:rPr>
                <a:t>Điểm nổi bật</a:t>
              </a:r>
            </a:p>
            <a:p>
              <a:pPr marL="431801" lvl="1" indent="-215900" algn="ctr">
                <a:lnSpc>
                  <a:spcPts val="2600"/>
                </a:lnSpc>
                <a:buFont typeface="Arial"/>
                <a:buChar char="•"/>
              </a:pPr>
              <a:r>
                <a:rPr lang="en-US" sz="2000">
                  <a:solidFill>
                    <a:srgbClr val="000000"/>
                  </a:solidFill>
                  <a:latin typeface="Cabin"/>
                  <a:ea typeface="Cabin"/>
                  <a:cs typeface="Cabin"/>
                  <a:sym typeface="Cabin"/>
                </a:rPr>
                <a:t>Điểm nổi bật</a:t>
              </a:r>
            </a:p>
            <a:p>
              <a:pPr marL="431801" lvl="1" indent="-215900" algn="ctr">
                <a:lnSpc>
                  <a:spcPts val="2600"/>
                </a:lnSpc>
                <a:buFont typeface="Arial"/>
                <a:buChar char="•"/>
              </a:pPr>
              <a:r>
                <a:rPr lang="en-US" sz="2000">
                  <a:solidFill>
                    <a:srgbClr val="000000"/>
                  </a:solidFill>
                  <a:latin typeface="Cabin"/>
                  <a:ea typeface="Cabin"/>
                  <a:cs typeface="Cabin"/>
                  <a:sym typeface="Cabin"/>
                </a:rPr>
                <a:t>Điểm nổi bật</a:t>
              </a:r>
            </a:p>
          </p:txBody>
        </p:sp>
      </p:grpSp>
      <p:sp>
        <p:nvSpPr>
          <p:cNvPr id="11" name="TextBox 11"/>
          <p:cNvSpPr txBox="1"/>
          <p:nvPr/>
        </p:nvSpPr>
        <p:spPr>
          <a:xfrm>
            <a:off x="14022973" y="1506537"/>
            <a:ext cx="3236327" cy="334963"/>
          </a:xfrm>
          <a:prstGeom prst="rect">
            <a:avLst/>
          </a:prstGeom>
        </p:spPr>
        <p:txBody>
          <a:bodyPr lIns="0" tIns="0" rIns="0" bIns="0" rtlCol="0" anchor="t">
            <a:spAutoFit/>
          </a:bodyPr>
          <a:lstStyle/>
          <a:p>
            <a:pPr algn="r">
              <a:lnSpc>
                <a:spcPts val="2762"/>
              </a:lnSpc>
            </a:pPr>
            <a:r>
              <a:rPr lang="en-US" sz="2124" u="sng">
                <a:solidFill>
                  <a:srgbClr val="000000"/>
                </a:solidFill>
                <a:latin typeface="Cabin"/>
                <a:ea typeface="Cabin"/>
                <a:cs typeface="Cabin"/>
                <a:sym typeface="Cabin"/>
                <a:hlinkClick r:id="rId2" action="ppaction://hlinksldjump"/>
              </a:rPr>
              <a:t>Quay lại Trang Tổng quan</a:t>
            </a:r>
          </a:p>
        </p:txBody>
      </p:sp>
      <p:sp>
        <p:nvSpPr>
          <p:cNvPr id="12" name="TextBox 12"/>
          <p:cNvSpPr txBox="1"/>
          <p:nvPr/>
        </p:nvSpPr>
        <p:spPr>
          <a:xfrm>
            <a:off x="1028700" y="1019175"/>
            <a:ext cx="8115299" cy="1381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Cabin Medium"/>
                <a:ea typeface="Cabin Medium"/>
                <a:cs typeface="Cabin Medium"/>
                <a:sym typeface="Cabin Medium"/>
              </a:rPr>
              <a:t>Bộ khung</a:t>
            </a:r>
          </a:p>
        </p:txBody>
      </p:sp>
      <p:sp>
        <p:nvSpPr>
          <p:cNvPr id="13" name="TextBox 13"/>
          <p:cNvSpPr txBox="1"/>
          <p:nvPr/>
        </p:nvSpPr>
        <p:spPr>
          <a:xfrm>
            <a:off x="11374929" y="3778936"/>
            <a:ext cx="5677804" cy="3083242"/>
          </a:xfrm>
          <a:prstGeom prst="rect">
            <a:avLst/>
          </a:prstGeom>
        </p:spPr>
        <p:txBody>
          <a:bodyPr lIns="0" tIns="0" rIns="0" bIns="0" rtlCol="0" anchor="t">
            <a:spAutoFit/>
          </a:bodyPr>
          <a:lstStyle/>
          <a:p>
            <a:pPr marL="631508" lvl="1" indent="-315754" algn="l">
              <a:lnSpc>
                <a:spcPts val="4094"/>
              </a:lnSpc>
              <a:buFont typeface="Arial"/>
              <a:buChar char="•"/>
            </a:pPr>
            <a:r>
              <a:rPr lang="en-US" sz="2925" dirty="0">
                <a:solidFill>
                  <a:srgbClr val="000000"/>
                </a:solidFill>
                <a:latin typeface="Cabin"/>
                <a:ea typeface="Cabin"/>
                <a:cs typeface="Cabin"/>
                <a:sym typeface="Cabin"/>
              </a:rPr>
              <a:t>Minh </a:t>
            </a:r>
            <a:r>
              <a:rPr lang="en-US" sz="2925" dirty="0" err="1">
                <a:solidFill>
                  <a:srgbClr val="000000"/>
                </a:solidFill>
                <a:latin typeface="Cabin"/>
                <a:ea typeface="Cabin"/>
                <a:cs typeface="Cabin"/>
                <a:sym typeface="Cabin"/>
              </a:rPr>
              <a:t>họa</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bộ</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khung</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lý</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thuyết</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khái</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niệm</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hoặc</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vận</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hành</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mà</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nghiên</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cứu</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của</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bạn</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sẽ</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áp</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dụng</a:t>
            </a:r>
            <a:r>
              <a:rPr lang="en-US" sz="2925" dirty="0">
                <a:solidFill>
                  <a:srgbClr val="000000"/>
                </a:solidFill>
                <a:latin typeface="Cabin"/>
                <a:ea typeface="Cabin"/>
                <a:cs typeface="Cabin"/>
                <a:sym typeface="Cabin"/>
              </a:rPr>
              <a:t>.</a:t>
            </a:r>
          </a:p>
          <a:p>
            <a:pPr algn="l">
              <a:lnSpc>
                <a:spcPts val="4094"/>
              </a:lnSpc>
            </a:pPr>
            <a:endParaRPr lang="en-US" sz="2925" dirty="0">
              <a:solidFill>
                <a:srgbClr val="000000"/>
              </a:solidFill>
              <a:latin typeface="Cabin"/>
              <a:ea typeface="Cabin"/>
              <a:cs typeface="Cabin"/>
              <a:sym typeface="Cabin"/>
            </a:endParaRPr>
          </a:p>
          <a:p>
            <a:pPr marL="631508" lvl="1" indent="-315754" algn="l">
              <a:lnSpc>
                <a:spcPts val="4094"/>
              </a:lnSpc>
              <a:buFont typeface="Arial"/>
              <a:buChar char="•"/>
            </a:pPr>
            <a:r>
              <a:rPr lang="en-US" sz="2925" dirty="0" err="1">
                <a:solidFill>
                  <a:srgbClr val="000000"/>
                </a:solidFill>
                <a:latin typeface="Cabin"/>
                <a:ea typeface="Cabin"/>
                <a:cs typeface="Cabin"/>
                <a:sym typeface="Cabin"/>
              </a:rPr>
              <a:t>Giải</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thích</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ngắn</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gọn</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về</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bộ</a:t>
            </a:r>
            <a:r>
              <a:rPr lang="en-US" sz="2925" dirty="0">
                <a:solidFill>
                  <a:srgbClr val="000000"/>
                </a:solidFill>
                <a:latin typeface="Cabin"/>
                <a:ea typeface="Cabin"/>
                <a:cs typeface="Cabin"/>
                <a:sym typeface="Cabin"/>
              </a:rPr>
              <a:t> </a:t>
            </a:r>
            <a:r>
              <a:rPr lang="en-US" sz="2925" dirty="0" err="1">
                <a:solidFill>
                  <a:srgbClr val="000000"/>
                </a:solidFill>
                <a:latin typeface="Cabin"/>
                <a:ea typeface="Cabin"/>
                <a:cs typeface="Cabin"/>
                <a:sym typeface="Cabin"/>
              </a:rPr>
              <a:t>khung</a:t>
            </a:r>
            <a:r>
              <a:rPr lang="en-US" sz="2925" dirty="0">
                <a:solidFill>
                  <a:srgbClr val="000000"/>
                </a:solidFill>
                <a:latin typeface="Cabin"/>
                <a:ea typeface="Cabin"/>
                <a:cs typeface="Cabin"/>
                <a:sym typeface="Cabin"/>
              </a:rPr>
              <a:t>.</a:t>
            </a:r>
          </a:p>
        </p:txBody>
      </p:sp>
      <p:sp>
        <p:nvSpPr>
          <p:cNvPr id="14" name="TextBox 14"/>
          <p:cNvSpPr txBox="1"/>
          <p:nvPr/>
        </p:nvSpPr>
        <p:spPr>
          <a:xfrm>
            <a:off x="1028700" y="8931275"/>
            <a:ext cx="4778905" cy="327025"/>
          </a:xfrm>
          <a:prstGeom prst="rect">
            <a:avLst/>
          </a:prstGeom>
        </p:spPr>
        <p:txBody>
          <a:bodyPr lIns="0" tIns="0" rIns="0" bIns="0" rtlCol="0" anchor="t">
            <a:spAutoFit/>
          </a:bodyPr>
          <a:lstStyle/>
          <a:p>
            <a:pPr algn="l">
              <a:lnSpc>
                <a:spcPts val="2600"/>
              </a:lnSpc>
            </a:pPr>
            <a:r>
              <a:rPr lang="en-US" sz="2000" i="1">
                <a:solidFill>
                  <a:srgbClr val="000000"/>
                </a:solidFill>
                <a:latin typeface="Cabin Italics"/>
                <a:ea typeface="Cabin Italics"/>
                <a:cs typeface="Cabin Italics"/>
                <a:sym typeface="Cabin Italics"/>
              </a:rPr>
              <a:t>Nguồn: Thêm nguồn tham khảo ở đây.</a:t>
            </a:r>
          </a:p>
        </p:txBody>
      </p:sp>
      <p:sp>
        <p:nvSpPr>
          <p:cNvPr id="15" name="AutoShape 15"/>
          <p:cNvSpPr/>
          <p:nvPr/>
        </p:nvSpPr>
        <p:spPr>
          <a:xfrm rot="1008">
            <a:off x="1028698" y="8482094"/>
            <a:ext cx="16230601" cy="0"/>
          </a:xfrm>
          <a:prstGeom prst="line">
            <a:avLst/>
          </a:prstGeom>
          <a:ln w="9525" cap="flat">
            <a:solidFill>
              <a:srgbClr val="000000"/>
            </a:solidFill>
            <a:prstDash val="solid"/>
            <a:headEnd type="none" w="sm" len="sm"/>
            <a:tailEnd type="none" w="sm" len="sm"/>
          </a:ln>
        </p:spPr>
        <p:txBody>
          <a:bodyPr/>
          <a:lstStyle/>
          <a:p>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txBody>
          <a:bodyPr/>
          <a:lstStyle/>
          <a:p>
            <a:endParaRPr lang="en-US"/>
          </a:p>
        </p:txBody>
      </p:sp>
      <p:sp>
        <p:nvSpPr>
          <p:cNvPr id="3" name="AutoShape 3"/>
          <p:cNvSpPr/>
          <p:nvPr/>
        </p:nvSpPr>
        <p:spPr>
          <a:xfrm rot="1008">
            <a:off x="1028698" y="3639800"/>
            <a:ext cx="16230601"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2059354" y="2035165"/>
            <a:ext cx="13826385" cy="1384995"/>
          </a:xfrm>
          <a:prstGeom prst="rect">
            <a:avLst/>
          </a:prstGeom>
        </p:spPr>
        <p:txBody>
          <a:bodyPr wrap="square" lIns="0" tIns="0" rIns="0" bIns="0" rtlCol="0" anchor="t">
            <a:spAutoFit/>
          </a:bodyPr>
          <a:lstStyle/>
          <a:p>
            <a:pPr algn="l">
              <a:lnSpc>
                <a:spcPts val="10800"/>
              </a:lnSpc>
              <a:spcBef>
                <a:spcPct val="0"/>
              </a:spcBef>
            </a:pPr>
            <a:r>
              <a:rPr lang="en-US" sz="8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Các</a:t>
            </a:r>
            <a:r>
              <a:rPr lang="en-US" sz="8000" b="1" dirty="0" smtClean="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thành</a:t>
            </a:r>
            <a:r>
              <a:rPr lang="en-US" sz="8000" b="1" dirty="0" smtClean="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phần</a:t>
            </a:r>
            <a:r>
              <a:rPr lang="en-US" sz="8000" b="1" dirty="0" smtClean="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chính</a:t>
            </a:r>
            <a:r>
              <a:rPr lang="en-US" sz="8000" b="1" dirty="0" smtClean="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8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của</a:t>
            </a:r>
            <a:r>
              <a:rPr lang="en-US" sz="8000" b="1" dirty="0" smtClean="0">
                <a:solidFill>
                  <a:srgbClr val="000000"/>
                </a:solidFill>
                <a:latin typeface="Times New Roman" panose="02020603050405020304" pitchFamily="18" charset="0"/>
                <a:ea typeface="Cabin Medium"/>
                <a:cs typeface="Times New Roman" panose="02020603050405020304" pitchFamily="18" charset="0"/>
                <a:sym typeface="Cabin Medium"/>
              </a:rPr>
              <a:t> PSO</a:t>
            </a:r>
            <a:endParaRPr lang="en-US" sz="8000" b="1" dirty="0">
              <a:solidFill>
                <a:srgbClr val="000000"/>
              </a:solidFill>
              <a:latin typeface="Times New Roman" panose="02020603050405020304" pitchFamily="18" charset="0"/>
              <a:ea typeface="Cabin Medium"/>
              <a:cs typeface="Times New Roman" panose="02020603050405020304" pitchFamily="18" charset="0"/>
              <a:sym typeface="Cabin Medium"/>
            </a:endParaRPr>
          </a:p>
        </p:txBody>
      </p:sp>
      <p:pic>
        <p:nvPicPr>
          <p:cNvPr id="18" name="Picture 17" descr="Kiếm việc làm trên Mạng tuyển dụng trực tuyến"/>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8020" y="445004"/>
            <a:ext cx="1329055" cy="1329055"/>
          </a:xfrm>
          <a:prstGeom prst="rect">
            <a:avLst/>
          </a:prstGeom>
          <a:noFill/>
          <a:ln>
            <a:noFill/>
          </a:ln>
        </p:spPr>
      </p:pic>
      <p:graphicFrame>
        <p:nvGraphicFramePr>
          <p:cNvPr id="46" name="Diagram 45"/>
          <p:cNvGraphicFramePr/>
          <p:nvPr>
            <p:extLst>
              <p:ext uri="{D42A27DB-BD31-4B8C-83A1-F6EECF244321}">
                <p14:modId xmlns:p14="http://schemas.microsoft.com/office/powerpoint/2010/main" val="3178657804"/>
              </p:ext>
            </p:extLst>
          </p:nvPr>
        </p:nvGraphicFramePr>
        <p:xfrm>
          <a:off x="9762400" y="4076700"/>
          <a:ext cx="6356730" cy="41505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8" name="Diagram 47"/>
          <p:cNvGraphicFramePr/>
          <p:nvPr>
            <p:extLst>
              <p:ext uri="{D42A27DB-BD31-4B8C-83A1-F6EECF244321}">
                <p14:modId xmlns:p14="http://schemas.microsoft.com/office/powerpoint/2010/main" val="3342356823"/>
              </p:ext>
            </p:extLst>
          </p:nvPr>
        </p:nvGraphicFramePr>
        <p:xfrm>
          <a:off x="1371600" y="4076700"/>
          <a:ext cx="6356730" cy="415054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49" name="Diagram 48"/>
          <p:cNvGraphicFramePr/>
          <p:nvPr>
            <p:extLst>
              <p:ext uri="{D42A27DB-BD31-4B8C-83A1-F6EECF244321}">
                <p14:modId xmlns:p14="http://schemas.microsoft.com/office/powerpoint/2010/main" val="2589122980"/>
              </p:ext>
            </p:extLst>
          </p:nvPr>
        </p:nvGraphicFramePr>
        <p:xfrm>
          <a:off x="762000" y="8661766"/>
          <a:ext cx="7211950" cy="112427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0" name="Diagram 49"/>
          <p:cNvGraphicFramePr/>
          <p:nvPr>
            <p:extLst>
              <p:ext uri="{D42A27DB-BD31-4B8C-83A1-F6EECF244321}">
                <p14:modId xmlns:p14="http://schemas.microsoft.com/office/powerpoint/2010/main" val="4205371048"/>
              </p:ext>
            </p:extLst>
          </p:nvPr>
        </p:nvGraphicFramePr>
        <p:xfrm>
          <a:off x="9143997" y="8661766"/>
          <a:ext cx="7211950" cy="112427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p:cNvSpPr/>
          <p:nvPr/>
        </p:nvSpPr>
        <p:spPr>
          <a:xfrm>
            <a:off x="1028700" y="2345714"/>
            <a:ext cx="16230600" cy="6228493"/>
          </a:xfrm>
          <a:custGeom>
            <a:avLst/>
            <a:gdLst/>
            <a:ahLst/>
            <a:cxnLst/>
            <a:rect l="l" t="t" r="r" b="b"/>
            <a:pathLst>
              <a:path w="16230600" h="6228493">
                <a:moveTo>
                  <a:pt x="0" y="0"/>
                </a:moveTo>
                <a:lnTo>
                  <a:pt x="16230600" y="0"/>
                </a:lnTo>
                <a:lnTo>
                  <a:pt x="16230600" y="6228493"/>
                </a:lnTo>
                <a:lnTo>
                  <a:pt x="0" y="6228493"/>
                </a:lnTo>
                <a:lnTo>
                  <a:pt x="0" y="0"/>
                </a:lnTo>
                <a:close/>
              </a:path>
            </a:pathLst>
          </a:custGeom>
          <a:blipFill>
            <a:blip r:embed="rId2"/>
            <a:stretch>
              <a:fillRect/>
            </a:stretch>
          </a:blipFill>
        </p:spPr>
        <p:txBody>
          <a:bodyPr/>
          <a:lstStyle/>
          <a:p>
            <a:endParaRPr lang="en-US"/>
          </a:p>
        </p:txBody>
      </p:sp>
      <p:sp>
        <p:nvSpPr>
          <p:cNvPr id="3" name="AutoShape 3"/>
          <p:cNvSpPr/>
          <p:nvPr/>
        </p:nvSpPr>
        <p:spPr>
          <a:xfrm rot="-5400000">
            <a:off x="3068065" y="5138738"/>
            <a:ext cx="7590766" cy="0"/>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1235266" y="1926636"/>
            <a:ext cx="4936933" cy="923330"/>
          </a:xfrm>
          <a:prstGeom prst="rect">
            <a:avLst/>
          </a:prstGeom>
        </p:spPr>
        <p:txBody>
          <a:bodyPr wrap="square" lIns="0" tIns="0" rIns="0" bIns="0" rtlCol="0" anchor="t">
            <a:spAutoFit/>
          </a:bodyPr>
          <a:lstStyle/>
          <a:p>
            <a:pPr algn="l">
              <a:lnSpc>
                <a:spcPts val="7200"/>
              </a:lnSpc>
              <a:spcBef>
                <a:spcPct val="0"/>
              </a:spcBef>
            </a:pPr>
            <a:r>
              <a:rPr lang="en-US" sz="6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Hàm</a:t>
            </a:r>
            <a:r>
              <a:rPr lang="en-US" sz="6000" b="1" dirty="0" smtClean="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6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mục</a:t>
            </a:r>
            <a:r>
              <a:rPr lang="en-US" sz="6000" b="1" dirty="0" smtClean="0">
                <a:solidFill>
                  <a:srgbClr val="000000"/>
                </a:solidFill>
                <a:latin typeface="Times New Roman" panose="02020603050405020304" pitchFamily="18" charset="0"/>
                <a:ea typeface="Cabin Medium"/>
                <a:cs typeface="Times New Roman" panose="02020603050405020304" pitchFamily="18" charset="0"/>
                <a:sym typeface="Cabin Medium"/>
              </a:rPr>
              <a:t> </a:t>
            </a:r>
            <a:r>
              <a:rPr lang="en-US" sz="6000" b="1" dirty="0" err="1" smtClean="0">
                <a:solidFill>
                  <a:srgbClr val="000000"/>
                </a:solidFill>
                <a:latin typeface="Times New Roman" panose="02020603050405020304" pitchFamily="18" charset="0"/>
                <a:ea typeface="Cabin Medium"/>
                <a:cs typeface="Times New Roman" panose="02020603050405020304" pitchFamily="18" charset="0"/>
                <a:sym typeface="Cabin Medium"/>
              </a:rPr>
              <a:t>tiêu</a:t>
            </a:r>
            <a:endParaRPr lang="en-US" sz="6000" b="1" dirty="0">
              <a:solidFill>
                <a:srgbClr val="000000"/>
              </a:solidFill>
              <a:latin typeface="Times New Roman" panose="02020603050405020304" pitchFamily="18" charset="0"/>
              <a:ea typeface="Cabin Medium"/>
              <a:cs typeface="Times New Roman" panose="02020603050405020304" pitchFamily="18" charset="0"/>
              <a:sym typeface="Cabin Medium"/>
            </a:endParaRPr>
          </a:p>
        </p:txBody>
      </p:sp>
      <p:sp>
        <p:nvSpPr>
          <p:cNvPr id="5" name="TextBox 5"/>
          <p:cNvSpPr txBox="1"/>
          <p:nvPr/>
        </p:nvSpPr>
        <p:spPr>
          <a:xfrm>
            <a:off x="1235267" y="7997779"/>
            <a:ext cx="3355187" cy="353060"/>
          </a:xfrm>
          <a:prstGeom prst="rect">
            <a:avLst/>
          </a:prstGeom>
        </p:spPr>
        <p:txBody>
          <a:bodyPr lIns="0" tIns="0" rIns="0" bIns="0" rtlCol="0" anchor="t">
            <a:spAutoFit/>
          </a:bodyPr>
          <a:lstStyle/>
          <a:p>
            <a:pPr algn="l">
              <a:lnSpc>
                <a:spcPts val="2859"/>
              </a:lnSpc>
            </a:pPr>
            <a:r>
              <a:rPr lang="en-US" sz="2199" u="sng">
                <a:solidFill>
                  <a:srgbClr val="000000"/>
                </a:solidFill>
                <a:latin typeface="Cabin"/>
                <a:ea typeface="Cabin"/>
                <a:cs typeface="Cabin"/>
                <a:sym typeface="Cabin"/>
                <a:hlinkClick r:id="rId3" action="ppaction://hlinksldjump"/>
              </a:rPr>
              <a:t>Quay lại Trang Tổng quan</a:t>
            </a:r>
          </a:p>
        </p:txBody>
      </p:sp>
      <p:sp>
        <p:nvSpPr>
          <p:cNvPr id="15" name="Snip Single Corner Rectangle 14"/>
          <p:cNvSpPr/>
          <p:nvPr/>
        </p:nvSpPr>
        <p:spPr>
          <a:xfrm>
            <a:off x="7162800" y="1343355"/>
            <a:ext cx="10787749" cy="7590766"/>
          </a:xfrm>
          <a:prstGeom prst="snip1Rect">
            <a:avLst/>
          </a:prstGeom>
        </p:spPr>
        <p:style>
          <a:lnRef idx="1">
            <a:schemeClr val="accent3"/>
          </a:lnRef>
          <a:fillRef idx="2">
            <a:schemeClr val="accent3"/>
          </a:fillRef>
          <a:effectRef idx="1">
            <a:schemeClr val="accent3"/>
          </a:effectRef>
          <a:fontRef idx="minor">
            <a:schemeClr val="dk1"/>
          </a:fontRef>
        </p:style>
        <p:txBody>
          <a:bodyPr rtlCol="0" anchor="t"/>
          <a:lstStyle/>
          <a:p>
            <a:pPr algn="ctr"/>
            <a:r>
              <a:rPr lang="en-US" sz="3600" dirty="0" err="1" smtClean="0">
                <a:latin typeface="Times New Roman" panose="02020603050405020304" pitchFamily="18" charset="0"/>
                <a:cs typeface="Times New Roman" panose="02020603050405020304" pitchFamily="18" charset="0"/>
              </a:rPr>
              <a:t>Xác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định</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mức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độ</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tốt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của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mỗi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cá</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thể</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dựa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trên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mục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tiêu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cần</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tối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ưu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hóa</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Các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cá</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thể</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sẽ</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tìm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kiếm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các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vị</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trí</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có</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giá</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trị</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hàm</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mục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tiêu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cao</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nhất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hoặc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tháp</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nhất</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tùy</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thuộc</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vào</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yêu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cầu</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bài</a:t>
            </a:r>
            <a:r>
              <a:rPr lang="en-US" sz="3600" dirty="0" smtClean="0">
                <a:latin typeface="Times New Roman" panose="02020603050405020304" pitchFamily="18" charset="0"/>
                <a:cs typeface="Times New Roman" panose="02020603050405020304" pitchFamily="18" charset="0"/>
              </a:rPr>
              <a:t> </a:t>
            </a:r>
            <a:r>
              <a:rPr lang="en-US" sz="3600" dirty="0" err="1" smtClean="0">
                <a:latin typeface="Times New Roman" panose="02020603050405020304" pitchFamily="18" charset="0"/>
                <a:cs typeface="Times New Roman" panose="02020603050405020304" pitchFamily="18" charset="0"/>
              </a:rPr>
              <a:t>toán</a:t>
            </a:r>
            <a:r>
              <a:rPr lang="en-US" sz="3600" dirty="0" smtClean="0">
                <a:latin typeface="Times New Roman" panose="02020603050405020304" pitchFamily="18" charset="0"/>
                <a:cs typeface="Times New Roman" panose="02020603050405020304" pitchFamily="18" charset="0"/>
              </a:rPr>
              <a:t>.</a:t>
            </a:r>
          </a:p>
          <a:p>
            <a:pPr algn="ctr"/>
            <a:endParaRPr lang="en-US" sz="36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TextBox 15"/>
              <p:cNvSpPr txBox="1"/>
              <p:nvPr/>
            </p:nvSpPr>
            <p:spPr>
              <a:xfrm>
                <a:off x="19050000" y="-2796837"/>
                <a:ext cx="6934200" cy="4547207"/>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Độ</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bao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phủ</a:t>
                </a:r>
                <a:r>
                  <a:rPr lang="en-US" sz="2400" dirty="0" smtClean="0">
                    <a:latin typeface="Times New Roman" panose="02020603050405020304" pitchFamily="18" charset="0"/>
                    <a:cs typeface="Times New Roman" panose="02020603050405020304" pitchFamily="18" charset="0"/>
                  </a:rPr>
                  <a:t>:</a:t>
                </a:r>
              </a:p>
              <a:p>
                <a14:m>
                  <m:oMathPara xmlns:m="http://schemas.openxmlformats.org/officeDocument/2006/math">
                    <m:oMathParaPr>
                      <m:jc m:val="centerGroup"/>
                    </m:oMathParaPr>
                    <m:oMath xmlns:m="http://schemas.openxmlformats.org/officeDocument/2006/math">
                      <m:sSub>
                        <m:sSubPr>
                          <m:ctrlPr>
                            <a:rPr lang="en-US" sz="2400" i="1"/>
                          </m:ctrlPr>
                        </m:sSubPr>
                        <m:e>
                          <m:r>
                            <a:rPr lang="en-US" sz="2400" i="1"/>
                            <m:t>𝑓</m:t>
                          </m:r>
                        </m:e>
                        <m:sub>
                          <m:r>
                            <a:rPr lang="en-US" sz="2400" i="1"/>
                            <m:t>1</m:t>
                          </m:r>
                        </m:sub>
                      </m:sSub>
                      <m:r>
                        <a:rPr lang="en-US" sz="2400" i="1"/>
                        <m:t> =</m:t>
                      </m:r>
                      <m:r>
                        <a:rPr lang="en-US" sz="2400" i="1"/>
                        <m:t>𝐶𝑂𝑉</m:t>
                      </m:r>
                      <m:r>
                        <a:rPr lang="en-US" sz="2400" i="1"/>
                        <m:t> = </m:t>
                      </m:r>
                      <m:nary>
                        <m:naryPr>
                          <m:chr m:val="∑"/>
                          <m:limLoc m:val="undOvr"/>
                          <m:ctrlPr>
                            <a:rPr lang="en-US" sz="2400" i="1"/>
                          </m:ctrlPr>
                        </m:naryPr>
                        <m:sub>
                          <m:r>
                            <a:rPr lang="en-US" sz="2400" i="1"/>
                            <m:t>𝑡</m:t>
                          </m:r>
                          <m:r>
                            <a:rPr lang="en-US" sz="2400" i="1"/>
                            <m:t>=0</m:t>
                          </m:r>
                        </m:sub>
                        <m:sup>
                          <m:sSub>
                            <m:sSubPr>
                              <m:ctrlPr>
                                <a:rPr lang="en-US" sz="2400" i="1"/>
                              </m:ctrlPr>
                            </m:sSubPr>
                            <m:e>
                              <m:r>
                                <a:rPr lang="en-US" sz="2400" i="1"/>
                                <m:t>𝑁</m:t>
                              </m:r>
                            </m:e>
                            <m:sub>
                              <m:r>
                                <a:rPr lang="en-US" sz="2400" i="1"/>
                                <m:t>𝑡</m:t>
                              </m:r>
                            </m:sub>
                          </m:sSub>
                        </m:sup>
                        <m:e>
                          <m:f>
                            <m:fPr>
                              <m:ctrlPr>
                                <a:rPr lang="en-US" sz="2400" i="1"/>
                              </m:ctrlPr>
                            </m:fPr>
                            <m:num>
                              <m:r>
                                <a:rPr lang="en-US" sz="2400" i="1"/>
                                <m:t>𝑝</m:t>
                              </m:r>
                              <m:r>
                                <a:rPr lang="en-US" sz="2400" i="1"/>
                                <m:t>(</m:t>
                              </m:r>
                              <m:r>
                                <a:rPr lang="en-US" sz="2400" i="1"/>
                                <m:t>𝑡</m:t>
                              </m:r>
                              <m:r>
                                <a:rPr lang="en-US" sz="2400" i="1"/>
                                <m:t>, </m:t>
                              </m:r>
                              <m:r>
                                <a:rPr lang="en-US" sz="2400" i="1"/>
                                <m:t>𝑟</m:t>
                              </m:r>
                              <m:r>
                                <a:rPr lang="en-US" sz="2400" i="1"/>
                                <m:t>)</m:t>
                              </m:r>
                            </m:num>
                            <m:den>
                              <m:sSub>
                                <m:sSubPr>
                                  <m:ctrlPr>
                                    <a:rPr lang="en-US" sz="2400" i="1"/>
                                  </m:ctrlPr>
                                </m:sSubPr>
                                <m:e>
                                  <m:r>
                                    <a:rPr lang="en-US" sz="2400" i="1"/>
                                    <m:t>𝑁</m:t>
                                  </m:r>
                                </m:e>
                                <m:sub>
                                  <m:r>
                                    <a:rPr lang="en-US" sz="2400" i="1"/>
                                    <m:t>𝑡</m:t>
                                  </m:r>
                                </m:sub>
                              </m:sSub>
                            </m:den>
                          </m:f>
                        </m:e>
                      </m:nary>
                    </m:oMath>
                  </m:oMathPara>
                </a14:m>
                <a:endParaRPr lang="en-US" sz="2400" dirty="0" smtClean="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Trong đó:</a:t>
                </a:r>
                <a:endParaRPr lang="en-US" sz="240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en-US" sz="2400" i="1"/>
                        <m:t>𝑃</m:t>
                      </m:r>
                      <m:d>
                        <m:dPr>
                          <m:ctrlPr>
                            <a:rPr lang="en-US" sz="2400" i="1"/>
                          </m:ctrlPr>
                        </m:dPr>
                        <m:e>
                          <m:r>
                            <a:rPr lang="en-US" sz="2400" i="1"/>
                            <m:t>𝑡</m:t>
                          </m:r>
                          <m:r>
                            <a:rPr lang="en-US" sz="2400" i="1"/>
                            <m:t>, </m:t>
                          </m:r>
                          <m:r>
                            <a:rPr lang="en-US" sz="2400" i="1"/>
                            <m:t>𝑟</m:t>
                          </m:r>
                        </m:e>
                      </m:d>
                      <m:r>
                        <a:rPr lang="en-US" sz="2400" i="1"/>
                        <m:t>= </m:t>
                      </m:r>
                      <m:d>
                        <m:dPr>
                          <m:begChr m:val="{"/>
                          <m:endChr m:val=""/>
                          <m:ctrlPr>
                            <a:rPr lang="en-US" sz="2400" i="1"/>
                          </m:ctrlPr>
                        </m:dPr>
                        <m:e>
                          <m:eqArr>
                            <m:eqArrPr>
                              <m:ctrlPr>
                                <a:rPr lang="en-US" sz="2400" i="1"/>
                              </m:ctrlPr>
                            </m:eqArrPr>
                            <m:e>
                              <m:r>
                                <a:rPr lang="en-US" sz="2400" i="1"/>
                                <m:t>1,  </m:t>
                              </m:r>
                              <m:r>
                                <a:rPr lang="en-US" sz="2400" i="1"/>
                                <m:t>𝑛</m:t>
                              </m:r>
                              <m:r>
                                <a:rPr lang="en-US" sz="2400" i="1"/>
                                <m:t>ế</m:t>
                              </m:r>
                              <m:r>
                                <a:rPr lang="en-US" sz="2400" i="1"/>
                                <m:t>𝑢</m:t>
                              </m:r>
                              <m:r>
                                <a:rPr lang="en-US" sz="2400" i="1"/>
                                <m:t> </m:t>
                              </m:r>
                              <m:r>
                                <a:rPr lang="en-US" sz="2400" i="1"/>
                                <m:t>𝑑𝑖𝑠𝑡</m:t>
                              </m:r>
                              <m:r>
                                <a:rPr lang="en-US" sz="2400" i="1"/>
                                <m:t>(</m:t>
                              </m:r>
                              <m:r>
                                <a:rPr lang="en-US" sz="2400" i="1"/>
                                <m:t>𝑡</m:t>
                              </m:r>
                              <m:r>
                                <a:rPr lang="en-US" sz="2400" i="1"/>
                                <m:t>, </m:t>
                              </m:r>
                              <m:r>
                                <a:rPr lang="en-US" sz="2400" i="1"/>
                                <m:t>𝑟</m:t>
                              </m:r>
                              <m:r>
                                <a:rPr lang="en-US" sz="2400" i="1"/>
                                <m:t>) ≤ </m:t>
                              </m:r>
                              <m:r>
                                <a:rPr lang="en-US" sz="2400" i="1"/>
                                <m:t>𝑅𝑎𝑑𝑖𝑢𝑠</m:t>
                              </m:r>
                            </m:e>
                            <m:e>
                              <m:r>
                                <a:rPr lang="en-US" sz="2400" i="1"/>
                                <m:t>0,  </m:t>
                              </m:r>
                              <m:r>
                                <a:rPr lang="en-US" sz="2400" i="1"/>
                                <m:t>𝑛</m:t>
                              </m:r>
                              <m:r>
                                <a:rPr lang="en-US" sz="2400" i="1"/>
                                <m:t>ế</m:t>
                              </m:r>
                              <m:r>
                                <a:rPr lang="en-US" sz="2400" i="1"/>
                                <m:t>𝑢</m:t>
                              </m:r>
                              <m:r>
                                <a:rPr lang="en-US" sz="2400" i="1"/>
                                <m:t> </m:t>
                              </m:r>
                              <m:r>
                                <a:rPr lang="en-US" sz="2400" i="1"/>
                                <m:t>𝑑𝑖𝑠</m:t>
                              </m:r>
                              <m:r>
                                <a:rPr lang="en-US" sz="2400" i="1"/>
                                <m:t>(</m:t>
                              </m:r>
                              <m:r>
                                <a:rPr lang="en-US" sz="2400" i="1"/>
                                <m:t>𝑡</m:t>
                              </m:r>
                              <m:r>
                                <a:rPr lang="en-US" sz="2400" i="1"/>
                                <m:t>, </m:t>
                              </m:r>
                              <m:r>
                                <a:rPr lang="en-US" sz="2400" i="1"/>
                                <m:t>𝑟</m:t>
                              </m:r>
                              <m:r>
                                <a:rPr lang="en-US" sz="2400" i="1"/>
                                <m:t>) &gt; </m:t>
                              </m:r>
                              <m:r>
                                <a:rPr lang="en-US" sz="2400" i="1"/>
                                <m:t>𝑅𝑎𝑑𝑖𝑢𝑠</m:t>
                              </m:r>
                            </m:e>
                          </m:eqArr>
                        </m:e>
                      </m:d>
                    </m:oMath>
                  </m:oMathPara>
                </a14:m>
                <a:endParaRPr lang="en-US" sz="2400" dirty="0">
                  <a:latin typeface="Times New Roman" panose="02020603050405020304" pitchFamily="18" charset="0"/>
                  <a:cs typeface="Times New Roman" panose="02020603050405020304" pitchFamily="18" charset="0"/>
                </a:endParaRPr>
              </a:p>
              <a:p>
                <a:pPr lvl="0"/>
                <a:r>
                  <a:rPr lang="vi-VN" sz="2400" dirty="0">
                    <a:latin typeface="Times New Roman" panose="02020603050405020304" pitchFamily="18" charset="0"/>
                    <a:cs typeface="Times New Roman" panose="02020603050405020304" pitchFamily="18" charset="0"/>
                  </a:rPr>
                  <a:t>dist(</a:t>
                </a:r>
                <a14:m>
                  <m:oMath xmlns:m="http://schemas.openxmlformats.org/officeDocument/2006/math">
                    <m:r>
                      <a:rPr lang="vi-VN" sz="2400" i="1"/>
                      <m:t>𝑡</m:t>
                    </m:r>
                    <m:r>
                      <a:rPr lang="vi-VN" sz="2400"/>
                      <m:t>, </m:t>
                    </m:r>
                    <m:r>
                      <a:rPr lang="vi-VN" sz="2400" i="1"/>
                      <m:t>𝑟</m:t>
                    </m:r>
                  </m:oMath>
                </a14:m>
                <a:r>
                  <a:rPr lang="vi-VN" sz="2400" dirty="0">
                    <a:latin typeface="Times New Roman" panose="02020603050405020304" pitchFamily="18" charset="0"/>
                    <a:cs typeface="Times New Roman" panose="02020603050405020304" pitchFamily="18" charset="0"/>
                  </a:rPr>
                  <a:t>): khoảng cách Euclidean giữa thẻ </a:t>
                </a:r>
                <a14:m>
                  <m:oMath xmlns:m="http://schemas.openxmlformats.org/officeDocument/2006/math">
                    <m:r>
                      <a:rPr lang="vi-VN" sz="2400" i="1"/>
                      <m:t>𝑡</m:t>
                    </m:r>
                  </m:oMath>
                </a14:m>
                <a:r>
                  <a:rPr lang="vi-VN" sz="2400" dirty="0">
                    <a:latin typeface="Times New Roman" panose="02020603050405020304" pitchFamily="18" charset="0"/>
                    <a:cs typeface="Times New Roman" panose="02020603050405020304" pitchFamily="18" charset="0"/>
                  </a:rPr>
                  <a:t> và đầu đọc </a:t>
                </a:r>
                <a14:m>
                  <m:oMath xmlns:m="http://schemas.openxmlformats.org/officeDocument/2006/math">
                    <m:r>
                      <a:rPr lang="vi-VN" sz="2400" i="1"/>
                      <m:t>𝑟</m:t>
                    </m:r>
                  </m:oMath>
                </a14:m>
                <a:r>
                  <a:rPr lang="vi-V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lvl="0"/>
                <a14:m>
                  <m:oMath xmlns:m="http://schemas.openxmlformats.org/officeDocument/2006/math">
                    <m:r>
                      <a:rPr lang="vi-VN" sz="2400" i="1"/>
                      <m:t>𝑅𝑎𝑑𝑖𝑢𝑠</m:t>
                    </m:r>
                  </m:oMath>
                </a14:m>
                <a:r>
                  <a:rPr lang="vi-VN" sz="2400" dirty="0">
                    <a:latin typeface="Times New Roman" panose="02020603050405020304" pitchFamily="18" charset="0"/>
                    <a:cs typeface="Times New Roman" panose="02020603050405020304" pitchFamily="18" charset="0"/>
                  </a:rPr>
                  <a:t>: bán kính hoạt động của đầu đọc </a:t>
                </a:r>
                <a14:m>
                  <m:oMath xmlns:m="http://schemas.openxmlformats.org/officeDocument/2006/math">
                    <m:r>
                      <a:rPr lang="vi-VN" sz="2400" i="1"/>
                      <m:t>𝑟</m:t>
                    </m:r>
                  </m:oMath>
                </a14:m>
                <a:r>
                  <a:rPr lang="vi-V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pPr lvl="0"/>
                <a14:m>
                  <m:oMath xmlns:m="http://schemas.openxmlformats.org/officeDocument/2006/math">
                    <m:sSub>
                      <m:sSubPr>
                        <m:ctrlPr>
                          <a:rPr lang="en-US" sz="2400" i="1"/>
                        </m:ctrlPr>
                      </m:sSubPr>
                      <m:e>
                        <m:r>
                          <a:rPr lang="vi-VN" sz="2400" i="1"/>
                          <m:t>𝑓</m:t>
                        </m:r>
                      </m:e>
                      <m:sub>
                        <m:r>
                          <a:rPr lang="vi-VN" sz="2400"/>
                          <m:t>1</m:t>
                        </m:r>
                      </m:sub>
                    </m:sSub>
                    <m:r>
                      <a:rPr lang="vi-VN" sz="2400"/>
                      <m:t>:</m:t>
                    </m:r>
                  </m:oMath>
                </a14:m>
                <a:r>
                  <a:rPr lang="vi-VN" sz="2400" dirty="0">
                    <a:latin typeface="Times New Roman" panose="02020603050405020304" pitchFamily="18" charset="0"/>
                    <a:cs typeface="Times New Roman" panose="02020603050405020304" pitchFamily="18" charset="0"/>
                  </a:rPr>
                  <a:t> tiêu chí 1 của hàm fitness</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p:sp>
            <p:nvSpPr>
              <p:cNvPr id="16" name="TextBox 15"/>
              <p:cNvSpPr txBox="1">
                <a:spLocks noRot="1" noChangeAspect="1" noMove="1" noResize="1" noEditPoints="1" noAdjustHandles="1" noChangeArrowheads="1" noChangeShapeType="1" noTextEdit="1"/>
              </p:cNvSpPr>
              <p:nvPr/>
            </p:nvSpPr>
            <p:spPr>
              <a:xfrm>
                <a:off x="19050000" y="-2796837"/>
                <a:ext cx="6934200" cy="4547207"/>
              </a:xfrm>
              <a:prstGeom prst="rect">
                <a:avLst/>
              </a:prstGeom>
              <a:blipFill>
                <a:blip r:embed="rId4"/>
                <a:stretch>
                  <a:fillRect l="-1318" t="-1072" r="-13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19050000" y="1926636"/>
                <a:ext cx="7108091" cy="4194674"/>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Độ</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nhiễu</a:t>
                </a:r>
                <a:r>
                  <a:rPr lang="en-US" sz="2400" dirty="0" smtClean="0">
                    <a:latin typeface="Times New Roman" panose="02020603050405020304" pitchFamily="18" charset="0"/>
                    <a:cs typeface="Times New Roman" panose="02020603050405020304" pitchFamily="18" charset="0"/>
                  </a:rPr>
                  <a:t>:</a:t>
                </a:r>
              </a:p>
              <a:p>
                <a14:m>
                  <m:oMathPara xmlns:m="http://schemas.openxmlformats.org/officeDocument/2006/math">
                    <m:oMathParaPr>
                      <m:jc m:val="centerGroup"/>
                    </m:oMathParaPr>
                    <m:oMath xmlns:m="http://schemas.openxmlformats.org/officeDocument/2006/math">
                      <m:sSub>
                        <m:sSubPr>
                          <m:ctrlPr>
                            <a:rPr lang="en-US" sz="2400" i="1"/>
                          </m:ctrlPr>
                        </m:sSubPr>
                        <m:e>
                          <m:r>
                            <a:rPr lang="vi-VN" sz="2400" i="1"/>
                            <m:t>𝑓</m:t>
                          </m:r>
                        </m:e>
                        <m:sub>
                          <m:r>
                            <a:rPr lang="vi-VN" sz="2400"/>
                            <m:t>2</m:t>
                          </m:r>
                        </m:sub>
                      </m:sSub>
                      <m:r>
                        <a:rPr lang="vi-VN" sz="2400"/>
                        <m:t> = </m:t>
                      </m:r>
                      <m:f>
                        <m:fPr>
                          <m:ctrlPr>
                            <a:rPr lang="en-US" sz="2400" i="1"/>
                          </m:ctrlPr>
                        </m:fPr>
                        <m:num>
                          <m:r>
                            <a:rPr lang="vi-VN" sz="2400"/>
                            <m:t>|</m:t>
                          </m:r>
                          <m:sSub>
                            <m:sSubPr>
                              <m:ctrlPr>
                                <a:rPr lang="en-US" sz="2400" i="1"/>
                              </m:ctrlPr>
                            </m:sSubPr>
                            <m:e>
                              <m:r>
                                <a:rPr lang="vi-VN" sz="2400" i="1"/>
                                <m:t>𝑁</m:t>
                              </m:r>
                            </m:e>
                            <m:sub>
                              <m:r>
                                <a:rPr lang="vi-VN" sz="2400" i="1"/>
                                <m:t>𝑡</m:t>
                              </m:r>
                            </m:sub>
                          </m:sSub>
                          <m:r>
                            <a:rPr lang="vi-VN" sz="2400"/>
                            <m:t>|</m:t>
                          </m:r>
                        </m:num>
                        <m:den>
                          <m:r>
                            <a:rPr lang="vi-VN" sz="2400"/>
                            <m:t>|</m:t>
                          </m:r>
                          <m:sSub>
                            <m:sSubPr>
                              <m:ctrlPr>
                                <a:rPr lang="en-US" sz="2400" i="1"/>
                              </m:ctrlPr>
                            </m:sSubPr>
                            <m:e>
                              <m:r>
                                <a:rPr lang="vi-VN" sz="2400" i="1"/>
                                <m:t>𝑁</m:t>
                              </m:r>
                            </m:e>
                            <m:sub>
                              <m:r>
                                <a:rPr lang="vi-VN" sz="2400" i="1"/>
                                <m:t>𝑡</m:t>
                              </m:r>
                            </m:sub>
                          </m:sSub>
                          <m:r>
                            <a:rPr lang="vi-VN" sz="2400"/>
                            <m:t>| + </m:t>
                          </m:r>
                          <m:r>
                            <a:rPr lang="vi-VN" sz="2400" i="1"/>
                            <m:t>𝐼𝑇𝐹</m:t>
                          </m:r>
                        </m:den>
                      </m:f>
                    </m:oMath>
                  </m:oMathPara>
                </a14:m>
                <a:endParaRPr lang="en-US" sz="2400" dirty="0">
                  <a:latin typeface="Times New Roman" panose="02020603050405020304" pitchFamily="18" charset="0"/>
                  <a:cs typeface="Times New Roman" panose="02020603050405020304" pitchFamily="18" charset="0"/>
                </a:endParaRPr>
              </a:p>
              <a:p>
                <a:r>
                  <a:rPr lang="en-US" sz="2400" dirty="0" err="1" smtClean="0">
                    <a:latin typeface="Times New Roman" panose="02020603050405020304" pitchFamily="18" charset="0"/>
                    <a:cs typeface="Times New Roman" panose="02020603050405020304" pitchFamily="18" charset="0"/>
                  </a:rPr>
                  <a:t>Trong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đó</a:t>
                </a:r>
                <a:r>
                  <a:rPr lang="en-US" sz="2400" dirty="0" smtClean="0">
                    <a:latin typeface="Times New Roman" panose="02020603050405020304" pitchFamily="18" charset="0"/>
                    <a:cs typeface="Times New Roman" panose="02020603050405020304" pitchFamily="18" charset="0"/>
                  </a:rPr>
                  <a:t>:</a:t>
                </a:r>
              </a:p>
              <a:p>
                <a14:m>
                  <m:oMathPara xmlns:m="http://schemas.openxmlformats.org/officeDocument/2006/math">
                    <m:oMathParaPr>
                      <m:jc m:val="centerGroup"/>
                    </m:oMathParaPr>
                    <m:oMath xmlns:m="http://schemas.openxmlformats.org/officeDocument/2006/math">
                      <m:r>
                        <a:rPr lang="en-US" sz="2400" i="1"/>
                        <m:t>𝐼𝑇𝐹</m:t>
                      </m:r>
                      <m:r>
                        <a:rPr lang="en-US" sz="2400" i="1"/>
                        <m:t> = </m:t>
                      </m:r>
                      <m:f>
                        <m:fPr>
                          <m:ctrlPr>
                            <a:rPr lang="en-US" sz="2400" i="1"/>
                          </m:ctrlPr>
                        </m:fPr>
                        <m:num>
                          <m:nary>
                            <m:naryPr>
                              <m:chr m:val="∑"/>
                              <m:limLoc m:val="subSup"/>
                              <m:ctrlPr>
                                <a:rPr lang="en-US" sz="2400" i="1"/>
                              </m:ctrlPr>
                            </m:naryPr>
                            <m:sub>
                              <m:r>
                                <a:rPr lang="en-US" sz="2400" i="1"/>
                                <m:t>𝑡</m:t>
                              </m:r>
                              <m:r>
                                <a:rPr lang="en-US" sz="2400" i="1"/>
                                <m:t> = 0</m:t>
                              </m:r>
                            </m:sub>
                            <m:sup>
                              <m:sSub>
                                <m:sSubPr>
                                  <m:ctrlPr>
                                    <a:rPr lang="en-US" sz="2400" i="1"/>
                                  </m:ctrlPr>
                                </m:sSubPr>
                                <m:e>
                                  <m:r>
                                    <a:rPr lang="en-US" sz="2400" i="1"/>
                                    <m:t>𝑁</m:t>
                                  </m:r>
                                </m:e>
                                <m:sub>
                                  <m:r>
                                    <a:rPr lang="en-US" sz="2400" i="1"/>
                                    <m:t>𝑡</m:t>
                                  </m:r>
                                </m:sub>
                              </m:sSub>
                            </m:sup>
                            <m:e>
                              <m:r>
                                <a:rPr lang="en-US" sz="2400" i="1"/>
                                <m:t> </m:t>
                              </m:r>
                              <m:r>
                                <a:rPr lang="en-US" sz="2400" i="1"/>
                                <m:t>𝑟𝑡</m:t>
                              </m:r>
                              <m:r>
                                <a:rPr lang="en-US" sz="2400" i="1"/>
                                <m:t>(</m:t>
                              </m:r>
                              <m:r>
                                <a:rPr lang="en-US" sz="2400" i="1"/>
                                <m:t>𝑡</m:t>
                              </m:r>
                              <m:r>
                                <a:rPr lang="en-US" sz="2400" i="1"/>
                                <m:t>)</m:t>
                              </m:r>
                            </m:e>
                          </m:nary>
                        </m:num>
                        <m:den>
                          <m:sSub>
                            <m:sSubPr>
                              <m:ctrlPr>
                                <a:rPr lang="en-US" sz="2400" i="1"/>
                              </m:ctrlPr>
                            </m:sSubPr>
                            <m:e>
                              <m:r>
                                <a:rPr lang="en-US" sz="2400" i="1"/>
                                <m:t>𝑁</m:t>
                              </m:r>
                            </m:e>
                            <m:sub>
                              <m:r>
                                <a:rPr lang="en-US" sz="2400" i="1"/>
                                <m:t>𝑡</m:t>
                              </m:r>
                            </m:sub>
                          </m:sSub>
                        </m:den>
                      </m:f>
                    </m:oMath>
                  </m:oMathPara>
                </a14:m>
                <a:endParaRPr lang="en-US" sz="2400" dirty="0">
                  <a:latin typeface="Times New Roman" panose="02020603050405020304" pitchFamily="18"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r>
                        <a:rPr lang="vi-VN" sz="2400" i="1"/>
                        <m:t>𝑟𝑡</m:t>
                      </m:r>
                      <m:r>
                        <a:rPr lang="vi-VN" sz="2400"/>
                        <m:t>(</m:t>
                      </m:r>
                      <m:r>
                        <a:rPr lang="vi-VN" sz="2400" i="1"/>
                        <m:t>𝑡</m:t>
                      </m:r>
                      <m:r>
                        <a:rPr lang="vi-VN" sz="2400"/>
                        <m:t>) = </m:t>
                      </m:r>
                      <m:d>
                        <m:dPr>
                          <m:begChr m:val="{"/>
                          <m:endChr m:val=""/>
                          <m:ctrlPr>
                            <a:rPr lang="en-US" sz="2400" i="1"/>
                          </m:ctrlPr>
                        </m:dPr>
                        <m:e>
                          <m:eqArr>
                            <m:eqArrPr>
                              <m:ctrlPr>
                                <a:rPr lang="en-US" sz="2400" i="1"/>
                              </m:ctrlPr>
                            </m:eqArrPr>
                            <m:e>
                              <m:f>
                                <m:fPr>
                                  <m:ctrlPr>
                                    <a:rPr lang="en-US" sz="2400" i="1"/>
                                  </m:ctrlPr>
                                </m:fPr>
                                <m:num>
                                  <m:r>
                                    <a:rPr lang="vi-VN" sz="2400" i="1"/>
                                    <m:t>𝑛𝑢</m:t>
                                  </m:r>
                                  <m:r>
                                    <a:rPr lang="vi-VN" sz="2400"/>
                                    <m:t>(</m:t>
                                  </m:r>
                                  <m:r>
                                    <a:rPr lang="vi-VN" sz="2400" i="1"/>
                                    <m:t>𝑡</m:t>
                                  </m:r>
                                  <m:r>
                                    <a:rPr lang="vi-VN" sz="2400"/>
                                    <m:t>) </m:t>
                                  </m:r>
                                  <m:r>
                                    <a:rPr lang="vi-VN" sz="2400" i="1"/>
                                    <m:t>−</m:t>
                                  </m:r>
                                  <m:r>
                                    <a:rPr lang="vi-VN" sz="2400"/>
                                    <m:t> 1</m:t>
                                  </m:r>
                                </m:num>
                                <m:den>
                                  <m:sSub>
                                    <m:sSubPr>
                                      <m:ctrlPr>
                                        <a:rPr lang="en-US" sz="2400" i="1"/>
                                      </m:ctrlPr>
                                    </m:sSubPr>
                                    <m:e>
                                      <m:r>
                                        <a:rPr lang="vi-VN" sz="2400" i="1"/>
                                        <m:t>𝑁</m:t>
                                      </m:r>
                                    </m:e>
                                    <m:sub>
                                      <m:r>
                                        <a:rPr lang="vi-VN" sz="2400" i="1"/>
                                        <m:t>𝑡</m:t>
                                      </m:r>
                                    </m:sub>
                                  </m:sSub>
                                </m:den>
                              </m:f>
                              <m:r>
                                <a:rPr lang="vi-VN" sz="2400"/>
                                <m:t>, </m:t>
                              </m:r>
                              <m:r>
                                <a:rPr lang="vi-VN" sz="2400" i="1"/>
                                <m:t>𝑛</m:t>
                              </m:r>
                              <m:r>
                                <a:rPr lang="vi-VN" sz="2400"/>
                                <m:t>ế</m:t>
                              </m:r>
                              <m:r>
                                <a:rPr lang="vi-VN" sz="2400" i="1"/>
                                <m:t>𝑢</m:t>
                              </m:r>
                              <m:r>
                                <a:rPr lang="vi-VN" sz="2400"/>
                                <m:t> </m:t>
                              </m:r>
                              <m:r>
                                <a:rPr lang="vi-VN" sz="2400" i="1"/>
                                <m:t>𝑛𝑢</m:t>
                              </m:r>
                              <m:r>
                                <a:rPr lang="vi-VN" sz="2400"/>
                                <m:t>(</m:t>
                              </m:r>
                              <m:r>
                                <a:rPr lang="vi-VN" sz="2400" i="1"/>
                                <m:t>𝑡</m:t>
                              </m:r>
                              <m:r>
                                <a:rPr lang="vi-VN" sz="2400"/>
                                <m:t>) ≥ 1 </m:t>
                              </m:r>
                            </m:e>
                            <m:e>
                              <m:r>
                                <a:rPr lang="vi-VN" sz="2400"/>
                                <m:t>0,  </m:t>
                              </m:r>
                              <m:r>
                                <a:rPr lang="vi-VN" sz="2400" i="1"/>
                                <m:t>𝑛</m:t>
                              </m:r>
                              <m:r>
                                <a:rPr lang="vi-VN" sz="2400"/>
                                <m:t>ế</m:t>
                              </m:r>
                              <m:r>
                                <a:rPr lang="vi-VN" sz="2400" i="1"/>
                                <m:t>𝑢</m:t>
                              </m:r>
                              <m:r>
                                <a:rPr lang="vi-VN" sz="2400"/>
                                <m:t>  </m:t>
                              </m:r>
                              <m:r>
                                <a:rPr lang="vi-VN" sz="2400" i="1"/>
                                <m:t>𝑛𝑢</m:t>
                              </m:r>
                              <m:r>
                                <a:rPr lang="vi-VN" sz="2400"/>
                                <m:t>(</m:t>
                              </m:r>
                              <m:r>
                                <a:rPr lang="vi-VN" sz="2400" i="1"/>
                                <m:t>𝑡</m:t>
                              </m:r>
                              <m:r>
                                <a:rPr lang="vi-VN" sz="2400"/>
                                <m:t>) &lt; 1</m:t>
                              </m:r>
                            </m:e>
                          </m:eqArr>
                        </m:e>
                      </m:d>
                    </m:oMath>
                  </m:oMathPara>
                </a14:m>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mc:Choice>
        <mc:Fallback>
          <p:sp>
            <p:nvSpPr>
              <p:cNvPr id="17" name="TextBox 16"/>
              <p:cNvSpPr txBox="1">
                <a:spLocks noRot="1" noChangeAspect="1" noMove="1" noResize="1" noEditPoints="1" noAdjustHandles="1" noChangeArrowheads="1" noChangeShapeType="1" noTextEdit="1"/>
              </p:cNvSpPr>
              <p:nvPr/>
            </p:nvSpPr>
            <p:spPr>
              <a:xfrm>
                <a:off x="19050000" y="1926636"/>
                <a:ext cx="7108091" cy="4194674"/>
              </a:xfrm>
              <a:prstGeom prst="rect">
                <a:avLst/>
              </a:prstGeom>
              <a:blipFill>
                <a:blip r:embed="rId5"/>
                <a:stretch>
                  <a:fillRect l="-1286" t="-11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19050000" y="6121310"/>
                <a:ext cx="7162800" cy="1462516"/>
              </a:xfrm>
              <a:prstGeom prst="rect">
                <a:avLst/>
              </a:prstGeom>
              <a:noFill/>
            </p:spPr>
            <p:txBody>
              <a:bodyPr wrap="square" rtlCol="0">
                <a:spAutoFit/>
              </a:bodyPr>
              <a:lstStyle/>
              <a:p>
                <a:r>
                  <a:rPr lang="en-US" sz="2400" dirty="0" err="1" smtClean="0">
                    <a:latin typeface="Times New Roman" panose="02020603050405020304" pitchFamily="18" charset="0"/>
                    <a:cs typeface="Times New Roman" panose="02020603050405020304" pitchFamily="18" charset="0"/>
                  </a:rPr>
                  <a:t>Độ</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cân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bằng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tải</a:t>
                </a:r>
                <a:r>
                  <a:rPr lang="en-US" sz="2400" dirty="0" smtClean="0">
                    <a:latin typeface="Times New Roman" panose="02020603050405020304" pitchFamily="18" charset="0"/>
                    <a:cs typeface="Times New Roman" panose="02020603050405020304" pitchFamily="18" charset="0"/>
                  </a:rPr>
                  <a:t>:</a:t>
                </a:r>
              </a:p>
              <a:p>
                <a14:m>
                  <m:oMathPara xmlns:m="http://schemas.openxmlformats.org/officeDocument/2006/math">
                    <m:oMathParaPr>
                      <m:jc m:val="centerGroup"/>
                    </m:oMathParaPr>
                    <m:oMath xmlns:m="http://schemas.openxmlformats.org/officeDocument/2006/math">
                      <m:sSub>
                        <m:sSubPr>
                          <m:ctrlPr>
                            <a:rPr lang="en-US" sz="2400" i="1"/>
                          </m:ctrlPr>
                        </m:sSubPr>
                        <m:e>
                          <m:r>
                            <a:rPr lang="vi-VN" sz="2400" i="1"/>
                            <m:t>𝑓</m:t>
                          </m:r>
                        </m:e>
                        <m:sub>
                          <m:r>
                            <a:rPr lang="vi-VN" sz="2400" i="1"/>
                            <m:t>3</m:t>
                          </m:r>
                        </m:sub>
                      </m:sSub>
                      <m:r>
                        <a:rPr lang="en-US" sz="2400" i="1"/>
                        <m:t> =</m:t>
                      </m:r>
                      <m:r>
                        <a:rPr lang="en-US" sz="2400" i="1"/>
                        <m:t>𝐿𝐵𝐷</m:t>
                      </m:r>
                      <m:r>
                        <a:rPr lang="en-US" sz="2400" i="1"/>
                        <m:t> = </m:t>
                      </m:r>
                      <m:nary>
                        <m:naryPr>
                          <m:chr m:val="∏"/>
                          <m:limLoc m:val="undOvr"/>
                          <m:ctrlPr>
                            <a:rPr lang="en-US" sz="2400" i="1"/>
                          </m:ctrlPr>
                        </m:naryPr>
                        <m:sub>
                          <m:r>
                            <a:rPr lang="en-US" sz="2400" i="1"/>
                            <m:t>𝑟</m:t>
                          </m:r>
                          <m:r>
                            <a:rPr lang="en-US" sz="2400" i="1"/>
                            <m:t>=1</m:t>
                          </m:r>
                        </m:sub>
                        <m:sup>
                          <m:r>
                            <m:rPr>
                              <m:sty m:val="p"/>
                            </m:rPr>
                            <a:rPr lang="en-US" sz="2400"/>
                            <m:t>m</m:t>
                          </m:r>
                        </m:sup>
                        <m:e>
                          <m:f>
                            <m:fPr>
                              <m:ctrlPr>
                                <a:rPr lang="en-US" sz="2400" i="1"/>
                              </m:ctrlPr>
                            </m:fPr>
                            <m:num>
                              <m:r>
                                <a:rPr lang="en-US" sz="2400" i="1"/>
                                <m:t>1</m:t>
                              </m:r>
                            </m:num>
                            <m:den>
                              <m:sSub>
                                <m:sSubPr>
                                  <m:ctrlPr>
                                    <a:rPr lang="en-US" sz="2400" i="1"/>
                                  </m:ctrlPr>
                                </m:sSubPr>
                                <m:e>
                                  <m:r>
                                    <a:rPr lang="en-US" sz="2400" i="1"/>
                                    <m:t>𝑁</m:t>
                                  </m:r>
                                </m:e>
                                <m:sub>
                                  <m:r>
                                    <a:rPr lang="en-US" sz="2400" i="1"/>
                                    <m:t>𝑟</m:t>
                                  </m:r>
                                </m:sub>
                              </m:sSub>
                            </m:den>
                          </m:f>
                        </m:e>
                      </m:nary>
                    </m:oMath>
                  </m:oMathPara>
                </a14:m>
                <a:endParaRPr lang="en-US" sz="2400" dirty="0">
                  <a:latin typeface="Times New Roman" panose="02020603050405020304" pitchFamily="18" charset="0"/>
                  <a:cs typeface="Times New Roman" panose="02020603050405020304" pitchFamily="18" charset="0"/>
                </a:endParaRPr>
              </a:p>
            </p:txBody>
          </p:sp>
        </mc:Choice>
        <mc:Fallback>
          <p:sp>
            <p:nvSpPr>
              <p:cNvPr id="18" name="TextBox 17"/>
              <p:cNvSpPr txBox="1">
                <a:spLocks noRot="1" noChangeAspect="1" noMove="1" noResize="1" noEditPoints="1" noAdjustHandles="1" noChangeArrowheads="1" noChangeShapeType="1" noTextEdit="1"/>
              </p:cNvSpPr>
              <p:nvPr/>
            </p:nvSpPr>
            <p:spPr>
              <a:xfrm>
                <a:off x="19050000" y="6121310"/>
                <a:ext cx="7162800" cy="1462516"/>
              </a:xfrm>
              <a:prstGeom prst="rect">
                <a:avLst/>
              </a:prstGeom>
              <a:blipFill>
                <a:blip r:embed="rId6"/>
                <a:stretch>
                  <a:fillRect l="-1277" t="-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19050000" y="8153794"/>
                <a:ext cx="7871038" cy="260706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800" i="1"/>
                        <m:t>𝑓𝑖𝑡𝑛𝑒𝑠𝑠</m:t>
                      </m:r>
                      <m:r>
                        <a:rPr lang="en-US" sz="2800" i="1"/>
                        <m:t> = </m:t>
                      </m:r>
                      <m:sSub>
                        <m:sSubPr>
                          <m:ctrlPr>
                            <a:rPr lang="en-US" sz="2800" i="1"/>
                          </m:ctrlPr>
                        </m:sSubPr>
                        <m:e>
                          <m:r>
                            <a:rPr lang="vi-VN" sz="2800" i="1"/>
                            <m:t>𝑓</m:t>
                          </m:r>
                        </m:e>
                        <m:sub>
                          <m:r>
                            <a:rPr lang="vi-VN" sz="2800" i="1"/>
                            <m:t>1</m:t>
                          </m:r>
                        </m:sub>
                      </m:sSub>
                      <m:sSub>
                        <m:sSubPr>
                          <m:ctrlPr>
                            <a:rPr lang="en-US" sz="2800" i="1"/>
                          </m:ctrlPr>
                        </m:sSubPr>
                        <m:e>
                          <m:r>
                            <a:rPr lang="vi-VN" sz="2800" i="1"/>
                            <m:t>𝑤</m:t>
                          </m:r>
                        </m:e>
                        <m:sub>
                          <m:r>
                            <a:rPr lang="vi-VN" sz="2800" i="1"/>
                            <m:t>1</m:t>
                          </m:r>
                        </m:sub>
                      </m:sSub>
                      <m:r>
                        <a:rPr lang="vi-VN" sz="2800" i="1"/>
                        <m:t> </m:t>
                      </m:r>
                      <m:r>
                        <a:rPr lang="en-US" sz="2800" i="1"/>
                        <m:t>+ </m:t>
                      </m:r>
                      <m:sSub>
                        <m:sSubPr>
                          <m:ctrlPr>
                            <a:rPr lang="en-US" sz="2800" i="1"/>
                          </m:ctrlPr>
                        </m:sSubPr>
                        <m:e>
                          <m:r>
                            <a:rPr lang="vi-VN" sz="2800" i="1"/>
                            <m:t>𝑓</m:t>
                          </m:r>
                        </m:e>
                        <m:sub>
                          <m:r>
                            <a:rPr lang="vi-VN" sz="2800" i="1"/>
                            <m:t>2</m:t>
                          </m:r>
                        </m:sub>
                      </m:sSub>
                      <m:sSub>
                        <m:sSubPr>
                          <m:ctrlPr>
                            <a:rPr lang="en-US" sz="2800" i="1"/>
                          </m:ctrlPr>
                        </m:sSubPr>
                        <m:e>
                          <m:r>
                            <a:rPr lang="vi-VN" sz="2800" i="1"/>
                            <m:t>𝑤</m:t>
                          </m:r>
                        </m:e>
                        <m:sub>
                          <m:r>
                            <a:rPr lang="vi-VN" sz="2800" i="1"/>
                            <m:t>2</m:t>
                          </m:r>
                        </m:sub>
                      </m:sSub>
                      <m:r>
                        <a:rPr lang="vi-VN" sz="2800" i="1"/>
                        <m:t> </m:t>
                      </m:r>
                      <m:r>
                        <a:rPr lang="en-US" sz="2800" i="1"/>
                        <m:t>+ </m:t>
                      </m:r>
                      <m:sSub>
                        <m:sSubPr>
                          <m:ctrlPr>
                            <a:rPr lang="en-US" sz="2800" i="1"/>
                          </m:ctrlPr>
                        </m:sSubPr>
                        <m:e>
                          <m:r>
                            <a:rPr lang="vi-VN" sz="2800" i="1"/>
                            <m:t>𝑓</m:t>
                          </m:r>
                        </m:e>
                        <m:sub>
                          <m:r>
                            <a:rPr lang="vi-VN" sz="2800" i="1"/>
                            <m:t>3</m:t>
                          </m:r>
                        </m:sub>
                      </m:sSub>
                      <m:sSub>
                        <m:sSubPr>
                          <m:ctrlPr>
                            <a:rPr lang="en-US" sz="2800" i="1"/>
                          </m:ctrlPr>
                        </m:sSubPr>
                        <m:e>
                          <m:r>
                            <a:rPr lang="vi-VN" sz="2800" i="1"/>
                            <m:t>𝑤</m:t>
                          </m:r>
                        </m:e>
                        <m:sub>
                          <m:r>
                            <a:rPr lang="vi-VN" sz="2800" i="1"/>
                            <m:t>3</m:t>
                          </m:r>
                        </m:sub>
                      </m:sSub>
                    </m:oMath>
                  </m:oMathPara>
                </a14:m>
                <a:endParaRPr lang="en-US" sz="2800" dirty="0" smtClean="0">
                  <a:latin typeface="Times New Roman" panose="02020603050405020304" pitchFamily="18" charset="0"/>
                  <a:cs typeface="Times New Roman" panose="02020603050405020304" pitchFamily="18" charset="0"/>
                </a:endParaRPr>
              </a:p>
              <a:p>
                <a:r>
                  <a:rPr lang="en-US" sz="2800" dirty="0" err="1" smtClean="0">
                    <a:latin typeface="Times New Roman" panose="02020603050405020304" pitchFamily="18" charset="0"/>
                    <a:cs typeface="Times New Roman" panose="02020603050405020304" pitchFamily="18" charset="0"/>
                  </a:rPr>
                  <a:t>Trong</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đó</a:t>
                </a:r>
                <a:r>
                  <a:rPr lang="en-US" sz="2800" dirty="0" smtClean="0">
                    <a:latin typeface="Times New Roman" panose="02020603050405020304" pitchFamily="18" charset="0"/>
                    <a:cs typeface="Times New Roman" panose="02020603050405020304" pitchFamily="18" charset="0"/>
                  </a:rPr>
                  <a:t>:</a:t>
                </a:r>
              </a:p>
              <a:p>
                <a14:m>
                  <m:oMathPara xmlns:m="http://schemas.openxmlformats.org/officeDocument/2006/math">
                    <m:oMathParaPr>
                      <m:jc m:val="centerGroup"/>
                    </m:oMathParaPr>
                    <m:oMath xmlns:m="http://schemas.openxmlformats.org/officeDocument/2006/math">
                      <m:nary>
                        <m:naryPr>
                          <m:chr m:val="∑"/>
                          <m:limLoc m:val="undOvr"/>
                          <m:ctrlPr>
                            <a:rPr lang="en-US" sz="2800" i="1"/>
                          </m:ctrlPr>
                        </m:naryPr>
                        <m:sub>
                          <m:r>
                            <a:rPr lang="vi-VN" sz="2800" i="1"/>
                            <m:t>𝑘</m:t>
                          </m:r>
                          <m:r>
                            <a:rPr lang="vi-VN" sz="2800"/>
                            <m:t> = 1</m:t>
                          </m:r>
                        </m:sub>
                        <m:sup>
                          <m:r>
                            <a:rPr lang="vi-VN" sz="2800"/>
                            <m:t>3</m:t>
                          </m:r>
                        </m:sup>
                        <m:e>
                          <m:sSub>
                            <m:sSubPr>
                              <m:ctrlPr>
                                <a:rPr lang="en-US" sz="2800" i="1"/>
                              </m:ctrlPr>
                            </m:sSubPr>
                            <m:e>
                              <m:r>
                                <a:rPr lang="vi-VN" sz="2800" i="1"/>
                                <m:t>𝑤</m:t>
                              </m:r>
                            </m:e>
                            <m:sub>
                              <m:r>
                                <a:rPr lang="vi-VN" sz="2800" i="1"/>
                                <m:t>𝑘</m:t>
                              </m:r>
                            </m:sub>
                          </m:sSub>
                          <m:r>
                            <a:rPr lang="vi-VN" sz="2800"/>
                            <m:t> =1</m:t>
                          </m:r>
                        </m:e>
                      </m:nary>
                    </m:oMath>
                  </m:oMathPara>
                </a14:m>
                <a:endParaRPr lang="en-US" sz="2800" dirty="0" smtClean="0">
                  <a:latin typeface="Times New Roman" panose="02020603050405020304" pitchFamily="18" charset="0"/>
                  <a:cs typeface="Times New Roman" panose="02020603050405020304" pitchFamily="18" charset="0"/>
                </a:endParaRPr>
              </a:p>
              <a:p>
                <a:r>
                  <a:rPr lang="en-US" sz="2800" dirty="0" err="1" smtClean="0">
                    <a:latin typeface="Times New Roman" panose="02020603050405020304" pitchFamily="18" charset="0"/>
                    <a:cs typeface="Times New Roman" panose="02020603050405020304" pitchFamily="18" charset="0"/>
                  </a:rPr>
                  <a:t>Giá</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trị</a:t>
                </a:r>
                <a:r>
                  <a:rPr lang="en-US" sz="2800" dirty="0" smtClean="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fitness nằm trong khoảng [0, 1].</a:t>
                </a:r>
                <a:endParaRPr lang="en-US" sz="2800" dirty="0">
                  <a:latin typeface="Times New Roman" panose="02020603050405020304" pitchFamily="18" charset="0"/>
                  <a:cs typeface="Times New Roman" panose="02020603050405020304" pitchFamily="18" charset="0"/>
                </a:endParaRPr>
              </a:p>
            </p:txBody>
          </p:sp>
        </mc:Choice>
        <mc:Fallback>
          <p:sp>
            <p:nvSpPr>
              <p:cNvPr id="19" name="TextBox 18"/>
              <p:cNvSpPr txBox="1">
                <a:spLocks noRot="1" noChangeAspect="1" noMove="1" noResize="1" noEditPoints="1" noAdjustHandles="1" noChangeArrowheads="1" noChangeShapeType="1" noTextEdit="1"/>
              </p:cNvSpPr>
              <p:nvPr/>
            </p:nvSpPr>
            <p:spPr>
              <a:xfrm>
                <a:off x="19050000" y="8153794"/>
                <a:ext cx="7871038" cy="2607060"/>
              </a:xfrm>
              <a:prstGeom prst="rect">
                <a:avLst/>
              </a:prstGeom>
              <a:blipFill>
                <a:blip r:embed="rId7"/>
                <a:stretch>
                  <a:fillRect l="-1549" b="-5855"/>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TotalTime>
  <Words>1397</Words>
  <Application>Microsoft Office PowerPoint</Application>
  <PresentationFormat>Custom</PresentationFormat>
  <Paragraphs>206</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Cabin Medium</vt:lpstr>
      <vt:lpstr>Times New Roman</vt:lpstr>
      <vt:lpstr>Arial</vt:lpstr>
      <vt:lpstr>Cabin Italics</vt:lpstr>
      <vt:lpstr>Calibri</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Màu Be Cam Pastel Tím Pastel Màu chuyển tiếp Chuyên nghiệp Bảo vệ Luận văn Bản thuyết trình Giáo dục</dc:title>
  <cp:lastModifiedBy>Đào Qúi Mùi</cp:lastModifiedBy>
  <cp:revision>27</cp:revision>
  <dcterms:created xsi:type="dcterms:W3CDTF">2006-08-16T00:00:00Z</dcterms:created>
  <dcterms:modified xsi:type="dcterms:W3CDTF">2024-11-26T09:54:12Z</dcterms:modified>
  <dc:identifier>DAGXi6G4MTU</dc:identifier>
</cp:coreProperties>
</file>